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1" d="100"/>
          <a:sy n="101" d="100"/>
        </p:scale>
        <p:origin x="922" y="67"/>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952b6a1afb_0_17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952b6a1afb_0_1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97a5cbaee9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97a5cbaee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952b6a1afb_0_18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952b6a1afb_0_1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952b6a1afb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952b6a1afb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964d06da79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964d06da7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964d06da79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964d06da79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964d06da79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964d06da79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964d06da79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964d06da79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96758a3ea5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96758a3ea5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96758a3ea5_0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96758a3ea5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96758a3ea5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96758a3ea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Clr>
                <a:schemeClr val="dk1"/>
              </a:buClr>
              <a:buSzPts val="1800"/>
              <a:buChar char="●"/>
              <a:defRPr>
                <a:solidFill>
                  <a:schemeClr val="dk1"/>
                </a:solidFill>
              </a:defRPr>
            </a:lvl1pPr>
            <a:lvl2pPr marL="914400" lvl="1" indent="-317500" rtl="0">
              <a:spcBef>
                <a:spcPts val="1600"/>
              </a:spcBef>
              <a:spcAft>
                <a:spcPts val="0"/>
              </a:spcAft>
              <a:buClr>
                <a:schemeClr val="dk1"/>
              </a:buClr>
              <a:buSzPts val="1400"/>
              <a:buChar char="○"/>
              <a:defRPr>
                <a:solidFill>
                  <a:schemeClr val="dk1"/>
                </a:solidFill>
              </a:defRPr>
            </a:lvl2pPr>
            <a:lvl3pPr marL="1371600" lvl="2" indent="-317500" rtl="0">
              <a:spcBef>
                <a:spcPts val="1600"/>
              </a:spcBef>
              <a:spcAft>
                <a:spcPts val="0"/>
              </a:spcAft>
              <a:buClr>
                <a:schemeClr val="dk1"/>
              </a:buClr>
              <a:buSzPts val="1400"/>
              <a:buChar char="■"/>
              <a:defRPr>
                <a:solidFill>
                  <a:schemeClr val="dk1"/>
                </a:solidFill>
              </a:defRPr>
            </a:lvl3pPr>
            <a:lvl4pPr marL="1828800" lvl="3" indent="-317500" rtl="0">
              <a:spcBef>
                <a:spcPts val="1600"/>
              </a:spcBef>
              <a:spcAft>
                <a:spcPts val="0"/>
              </a:spcAft>
              <a:buClr>
                <a:schemeClr val="dk1"/>
              </a:buClr>
              <a:buSzPts val="1400"/>
              <a:buChar char="●"/>
              <a:defRPr>
                <a:solidFill>
                  <a:schemeClr val="dk1"/>
                </a:solidFill>
              </a:defRPr>
            </a:lvl4pPr>
            <a:lvl5pPr marL="2286000" lvl="4" indent="-317500" rtl="0">
              <a:spcBef>
                <a:spcPts val="1600"/>
              </a:spcBef>
              <a:spcAft>
                <a:spcPts val="0"/>
              </a:spcAft>
              <a:buClr>
                <a:schemeClr val="dk1"/>
              </a:buClr>
              <a:buSzPts val="1400"/>
              <a:buChar char="○"/>
              <a:defRPr>
                <a:solidFill>
                  <a:schemeClr val="dk1"/>
                </a:solidFill>
              </a:defRPr>
            </a:lvl5pPr>
            <a:lvl6pPr marL="2743200" lvl="5" indent="-317500" rtl="0">
              <a:spcBef>
                <a:spcPts val="1600"/>
              </a:spcBef>
              <a:spcAft>
                <a:spcPts val="0"/>
              </a:spcAft>
              <a:buClr>
                <a:schemeClr val="dk1"/>
              </a:buClr>
              <a:buSzPts val="1400"/>
              <a:buChar char="■"/>
              <a:defRPr>
                <a:solidFill>
                  <a:schemeClr val="dk1"/>
                </a:solidFill>
              </a:defRPr>
            </a:lvl6pPr>
            <a:lvl7pPr marL="3200400" lvl="6" indent="-317500" rtl="0">
              <a:spcBef>
                <a:spcPts val="1600"/>
              </a:spcBef>
              <a:spcAft>
                <a:spcPts val="0"/>
              </a:spcAft>
              <a:buClr>
                <a:schemeClr val="dk1"/>
              </a:buClr>
              <a:buSzPts val="1400"/>
              <a:buChar char="●"/>
              <a:defRPr>
                <a:solidFill>
                  <a:schemeClr val="dk1"/>
                </a:solidFill>
              </a:defRPr>
            </a:lvl7pPr>
            <a:lvl8pPr marL="3657600" lvl="7" indent="-317500" rtl="0">
              <a:spcBef>
                <a:spcPts val="1600"/>
              </a:spcBef>
              <a:spcAft>
                <a:spcPts val="0"/>
              </a:spcAft>
              <a:buClr>
                <a:schemeClr val="dk1"/>
              </a:buClr>
              <a:buSzPts val="1400"/>
              <a:buChar char="○"/>
              <a:defRPr>
                <a:solidFill>
                  <a:schemeClr val="dk1"/>
                </a:solidFill>
              </a:defRPr>
            </a:lvl8pPr>
            <a:lvl9pPr marL="4114800" lvl="8" indent="-317500" rtl="0">
              <a:spcBef>
                <a:spcPts val="1600"/>
              </a:spcBef>
              <a:spcAft>
                <a:spcPts val="160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lt2"/>
              </a:buClr>
              <a:buSzPts val="1800"/>
              <a:buChar char="●"/>
              <a:defRPr sz="1800">
                <a:solidFill>
                  <a:schemeClr val="lt2"/>
                </a:solidFill>
              </a:defRPr>
            </a:lvl1pPr>
            <a:lvl2pPr marL="914400" lvl="1" indent="-317500" rtl="0">
              <a:lnSpc>
                <a:spcPct val="115000"/>
              </a:lnSpc>
              <a:spcBef>
                <a:spcPts val="1600"/>
              </a:spcBef>
              <a:spcAft>
                <a:spcPts val="0"/>
              </a:spcAft>
              <a:buClr>
                <a:schemeClr val="lt2"/>
              </a:buClr>
              <a:buSzPts val="1400"/>
              <a:buChar char="○"/>
              <a:defRPr>
                <a:solidFill>
                  <a:schemeClr val="lt2"/>
                </a:solidFill>
              </a:defRPr>
            </a:lvl2pPr>
            <a:lvl3pPr marL="1371600" lvl="2" indent="-317500" rtl="0">
              <a:lnSpc>
                <a:spcPct val="115000"/>
              </a:lnSpc>
              <a:spcBef>
                <a:spcPts val="1600"/>
              </a:spcBef>
              <a:spcAft>
                <a:spcPts val="0"/>
              </a:spcAft>
              <a:buClr>
                <a:schemeClr val="lt2"/>
              </a:buClr>
              <a:buSzPts val="1400"/>
              <a:buChar char="■"/>
              <a:defRPr>
                <a:solidFill>
                  <a:schemeClr val="lt2"/>
                </a:solidFill>
              </a:defRPr>
            </a:lvl3pPr>
            <a:lvl4pPr marL="1828800" lvl="3" indent="-317500" rtl="0">
              <a:lnSpc>
                <a:spcPct val="115000"/>
              </a:lnSpc>
              <a:spcBef>
                <a:spcPts val="1600"/>
              </a:spcBef>
              <a:spcAft>
                <a:spcPts val="0"/>
              </a:spcAft>
              <a:buClr>
                <a:schemeClr val="lt2"/>
              </a:buClr>
              <a:buSzPts val="1400"/>
              <a:buChar char="●"/>
              <a:defRPr>
                <a:solidFill>
                  <a:schemeClr val="lt2"/>
                </a:solidFill>
              </a:defRPr>
            </a:lvl4pPr>
            <a:lvl5pPr marL="2286000" lvl="4" indent="-317500" rtl="0">
              <a:lnSpc>
                <a:spcPct val="115000"/>
              </a:lnSpc>
              <a:spcBef>
                <a:spcPts val="1600"/>
              </a:spcBef>
              <a:spcAft>
                <a:spcPts val="0"/>
              </a:spcAft>
              <a:buClr>
                <a:schemeClr val="lt2"/>
              </a:buClr>
              <a:buSzPts val="1400"/>
              <a:buChar char="○"/>
              <a:defRPr>
                <a:solidFill>
                  <a:schemeClr val="lt2"/>
                </a:solidFill>
              </a:defRPr>
            </a:lvl5pPr>
            <a:lvl6pPr marL="2743200" lvl="5" indent="-317500" rtl="0">
              <a:lnSpc>
                <a:spcPct val="115000"/>
              </a:lnSpc>
              <a:spcBef>
                <a:spcPts val="1600"/>
              </a:spcBef>
              <a:spcAft>
                <a:spcPts val="0"/>
              </a:spcAft>
              <a:buClr>
                <a:schemeClr val="lt2"/>
              </a:buClr>
              <a:buSzPts val="1400"/>
              <a:buChar char="■"/>
              <a:defRPr>
                <a:solidFill>
                  <a:schemeClr val="lt2"/>
                </a:solidFill>
              </a:defRPr>
            </a:lvl6pPr>
            <a:lvl7pPr marL="3200400" lvl="6" indent="-317500" rtl="0">
              <a:lnSpc>
                <a:spcPct val="115000"/>
              </a:lnSpc>
              <a:spcBef>
                <a:spcPts val="1600"/>
              </a:spcBef>
              <a:spcAft>
                <a:spcPts val="0"/>
              </a:spcAft>
              <a:buClr>
                <a:schemeClr val="lt2"/>
              </a:buClr>
              <a:buSzPts val="1400"/>
              <a:buChar char="●"/>
              <a:defRPr>
                <a:solidFill>
                  <a:schemeClr val="lt2"/>
                </a:solidFill>
              </a:defRPr>
            </a:lvl7pPr>
            <a:lvl8pPr marL="3657600" lvl="7" indent="-317500" rtl="0">
              <a:lnSpc>
                <a:spcPct val="115000"/>
              </a:lnSpc>
              <a:spcBef>
                <a:spcPts val="1600"/>
              </a:spcBef>
              <a:spcAft>
                <a:spcPts val="0"/>
              </a:spcAft>
              <a:buClr>
                <a:schemeClr val="lt2"/>
              </a:buClr>
              <a:buSzPts val="1400"/>
              <a:buChar char="○"/>
              <a:defRPr>
                <a:solidFill>
                  <a:schemeClr val="lt2"/>
                </a:solidFill>
              </a:defRPr>
            </a:lvl8pPr>
            <a:lvl9pPr marL="4114800" lvl="8" indent="-317500" rtl="0">
              <a:lnSpc>
                <a:spcPct val="115000"/>
              </a:lnSpc>
              <a:spcBef>
                <a:spcPts val="1600"/>
              </a:spcBef>
              <a:spcAft>
                <a:spcPts val="160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lt2"/>
                </a:solidFill>
              </a:defRPr>
            </a:lvl1pPr>
            <a:lvl2pPr lvl="1" algn="r" rtl="0">
              <a:buNone/>
              <a:defRPr sz="1000">
                <a:solidFill>
                  <a:schemeClr val="lt2"/>
                </a:solidFill>
              </a:defRPr>
            </a:lvl2pPr>
            <a:lvl3pPr lvl="2" algn="r" rtl="0">
              <a:buNone/>
              <a:defRPr sz="1000">
                <a:solidFill>
                  <a:schemeClr val="lt2"/>
                </a:solidFill>
              </a:defRPr>
            </a:lvl3pPr>
            <a:lvl4pPr lvl="3" algn="r" rtl="0">
              <a:buNone/>
              <a:defRPr sz="1000">
                <a:solidFill>
                  <a:schemeClr val="lt2"/>
                </a:solidFill>
              </a:defRPr>
            </a:lvl4pPr>
            <a:lvl5pPr lvl="4" algn="r" rtl="0">
              <a:buNone/>
              <a:defRPr sz="1000">
                <a:solidFill>
                  <a:schemeClr val="lt2"/>
                </a:solidFill>
              </a:defRPr>
            </a:lvl5pPr>
            <a:lvl6pPr lvl="5" algn="r" rtl="0">
              <a:buNone/>
              <a:defRPr sz="1000">
                <a:solidFill>
                  <a:schemeClr val="lt2"/>
                </a:solidFill>
              </a:defRPr>
            </a:lvl6pPr>
            <a:lvl7pPr lvl="6" algn="r" rtl="0">
              <a:buNone/>
              <a:defRPr sz="1000">
                <a:solidFill>
                  <a:schemeClr val="lt2"/>
                </a:solidFill>
              </a:defRPr>
            </a:lvl7pPr>
            <a:lvl8pPr lvl="7" algn="r" rtl="0">
              <a:buNone/>
              <a:defRPr sz="1000">
                <a:solidFill>
                  <a:schemeClr val="lt2"/>
                </a:solidFill>
              </a:defRPr>
            </a:lvl8pPr>
            <a:lvl9pPr lvl="8" algn="r" rtl="0">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elsegundousd.zoom.us/j/81602845776"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channel/UCiy9I9n2v81vo1j3jokZ-7g"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hyperlink" Target="https://www.commonapp.org/apply/first-time-students"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www.commonapp.org/apply/essay-prompts" TargetMode="External"/><Relationship Id="rId3" Type="http://schemas.openxmlformats.org/officeDocument/2006/relationships/hyperlink" Target="https://www.youtube.com/watch?v=oVf9r72D_zw&amp;list=PL-yx76EbPhMd8BkiLRvWl_xPUKOXbPfWM&amp;index=1" TargetMode="External"/><Relationship Id="rId7" Type="http://schemas.openxmlformats.org/officeDocument/2006/relationships/hyperlink" Target="https://www.commonapp.org/counselors-and-recommenders/common-app-ready"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hyperlink" Target="https://winningivyprep.com/uc-personal-insight-questions-tips-and-examples/" TargetMode="External"/><Relationship Id="rId5" Type="http://schemas.openxmlformats.org/officeDocument/2006/relationships/hyperlink" Target="https://admission.universityofcalifornia.edu/how-to-apply/applying-as-a-freshman/personal-insight-questions.html" TargetMode="External"/><Relationship Id="rId4" Type="http://schemas.openxmlformats.org/officeDocument/2006/relationships/hyperlink" Target="https://admission.universityofcalifornia.edu/index.html" TargetMode="External"/><Relationship Id="rId9" Type="http://schemas.openxmlformats.org/officeDocument/2006/relationships/hyperlink" Target="https://www.collegeessayguy.com/blog/college-essay-example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coalitionforcollegeaccess.org/essays"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hyperlink" Target="https://studentaid.gov/h/apply-for-aid/fafsa" TargetMode="External"/><Relationship Id="rId5" Type="http://schemas.openxmlformats.org/officeDocument/2006/relationships/hyperlink" Target="https://www.fastweb.com/college-search/articles/the-15-crazy-college-application-essay-questions" TargetMode="External"/><Relationship Id="rId4" Type="http://schemas.openxmlformats.org/officeDocument/2006/relationships/hyperlink" Target="https://www.coalitionforcollegeaccess.org/mycoalition-intro"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478800" y="612750"/>
            <a:ext cx="8520600" cy="1448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6600"/>
              <a:t>    </a:t>
            </a:r>
            <a:r>
              <a:rPr lang="en" sz="7300"/>
              <a:t> Class of 2021</a:t>
            </a:r>
            <a:endParaRPr sz="7300"/>
          </a:p>
        </p:txBody>
      </p:sp>
      <p:sp>
        <p:nvSpPr>
          <p:cNvPr id="55" name="Google Shape;55;p13"/>
          <p:cNvSpPr txBox="1">
            <a:spLocks noGrp="1"/>
          </p:cNvSpPr>
          <p:nvPr>
            <p:ph type="subTitle" idx="1"/>
          </p:nvPr>
        </p:nvSpPr>
        <p:spPr>
          <a:xfrm>
            <a:off x="385975" y="2908400"/>
            <a:ext cx="8520600" cy="79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700" b="1">
                <a:solidFill>
                  <a:srgbClr val="FFFFFF"/>
                </a:solidFill>
              </a:rPr>
              <a:t>What you need to know from the Counseling Team</a:t>
            </a:r>
            <a:endParaRPr sz="2700" b="1">
              <a:solidFill>
                <a:srgbClr val="FFFF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Shape 110"/>
        <p:cNvGrpSpPr/>
        <p:nvPr/>
      </p:nvGrpSpPr>
      <p:grpSpPr>
        <a:xfrm>
          <a:off x="0" y="0"/>
          <a:ext cx="0" cy="0"/>
          <a:chOff x="0" y="0"/>
          <a:chExt cx="0" cy="0"/>
        </a:xfrm>
      </p:grpSpPr>
      <p:sp>
        <p:nvSpPr>
          <p:cNvPr id="111" name="Google Shape;111;p22"/>
          <p:cNvSpPr txBox="1">
            <a:spLocks noGrp="1"/>
          </p:cNvSpPr>
          <p:nvPr>
            <p:ph type="title"/>
          </p:nvPr>
        </p:nvSpPr>
        <p:spPr>
          <a:xfrm>
            <a:off x="311700" y="278525"/>
            <a:ext cx="8520600" cy="50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                  </a:t>
            </a:r>
            <a:r>
              <a:rPr lang="en" u="sng"/>
              <a:t>WHAT’S NEW THIS YEAR</a:t>
            </a:r>
            <a:endParaRPr u="sng"/>
          </a:p>
        </p:txBody>
      </p:sp>
      <p:sp>
        <p:nvSpPr>
          <p:cNvPr id="112" name="Google Shape;112;p22"/>
          <p:cNvSpPr txBox="1">
            <a:spLocks noGrp="1"/>
          </p:cNvSpPr>
          <p:nvPr>
            <p:ph type="body" idx="1"/>
          </p:nvPr>
        </p:nvSpPr>
        <p:spPr>
          <a:xfrm>
            <a:off x="311700" y="1017725"/>
            <a:ext cx="8520600" cy="3958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solidFill>
                  <a:srgbClr val="FFFFFF"/>
                </a:solidFill>
              </a:rPr>
              <a:t>Your counseling team is meeting with college admissions officers throughout the month of September. We will be guiding and directing you in the best possible ways as you navigate the application process and the nuances that exist in this 2021 application cycle. </a:t>
            </a:r>
            <a:endParaRPr sz="2000">
              <a:solidFill>
                <a:srgbClr val="FFFFFF"/>
              </a:solidFill>
            </a:endParaRPr>
          </a:p>
          <a:p>
            <a:pPr marL="0" lvl="0" indent="0" algn="l" rtl="0">
              <a:spcBef>
                <a:spcPts val="1600"/>
              </a:spcBef>
              <a:spcAft>
                <a:spcPts val="0"/>
              </a:spcAft>
              <a:buNone/>
            </a:pPr>
            <a:r>
              <a:rPr lang="en" sz="2000" b="1" i="1">
                <a:solidFill>
                  <a:srgbClr val="FFFFFF"/>
                </a:solidFill>
              </a:rPr>
              <a:t>ASK QUESTIONS!  ATTEND WORKSHOPS: </a:t>
            </a:r>
            <a:r>
              <a:rPr lang="en" sz="2000">
                <a:solidFill>
                  <a:srgbClr val="FFFFFF"/>
                </a:solidFill>
              </a:rPr>
              <a:t>Even if you think you have everything completed and figured out - there is nothing to be lost by double checking - only everything to be gained.</a:t>
            </a:r>
            <a:endParaRPr sz="2000">
              <a:solidFill>
                <a:srgbClr val="FFFFFF"/>
              </a:solidFill>
            </a:endParaRPr>
          </a:p>
          <a:p>
            <a:pPr marL="0" lvl="0" indent="0" algn="l" rtl="0">
              <a:spcBef>
                <a:spcPts val="1600"/>
              </a:spcBef>
              <a:spcAft>
                <a:spcPts val="1600"/>
              </a:spcAft>
              <a:buNone/>
            </a:pPr>
            <a:r>
              <a:rPr lang="en" sz="2000">
                <a:solidFill>
                  <a:srgbClr val="FFFFFF"/>
                </a:solidFill>
              </a:rPr>
              <a:t>We cannot say enough, </a:t>
            </a:r>
            <a:r>
              <a:rPr lang="en" sz="2000" b="1" u="sng">
                <a:solidFill>
                  <a:srgbClr val="FFFFFF"/>
                </a:solidFill>
              </a:rPr>
              <a:t>CHECK YOUR NAVIANCE PAGES</a:t>
            </a:r>
            <a:r>
              <a:rPr lang="en" sz="2000">
                <a:solidFill>
                  <a:srgbClr val="FFFFFF"/>
                </a:solidFill>
              </a:rPr>
              <a:t>  College Fairs, College reps, virtual tours, Career information, and “The Road to Graduation” all start with you being connected and informed. </a:t>
            </a:r>
            <a:endParaRPr sz="2000">
              <a:solidFill>
                <a:srgbClr val="FFFFFF"/>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Shape 116"/>
        <p:cNvGrpSpPr/>
        <p:nvPr/>
      </p:nvGrpSpPr>
      <p:grpSpPr>
        <a:xfrm>
          <a:off x="0" y="0"/>
          <a:ext cx="0" cy="0"/>
          <a:chOff x="0" y="0"/>
          <a:chExt cx="0" cy="0"/>
        </a:xfrm>
      </p:grpSpPr>
      <p:sp>
        <p:nvSpPr>
          <p:cNvPr id="117" name="Google Shape;117;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           </a:t>
            </a:r>
            <a:r>
              <a:rPr lang="en" u="sng"/>
              <a:t>LETTERS OF RECOMMENDATION</a:t>
            </a:r>
            <a:endParaRPr u="sng"/>
          </a:p>
        </p:txBody>
      </p:sp>
      <p:sp>
        <p:nvSpPr>
          <p:cNvPr id="118" name="Google Shape;118;p23"/>
          <p:cNvSpPr txBox="1">
            <a:spLocks noGrp="1"/>
          </p:cNvSpPr>
          <p:nvPr>
            <p:ph type="body" idx="1"/>
          </p:nvPr>
        </p:nvSpPr>
        <p:spPr>
          <a:xfrm>
            <a:off x="311700" y="1017725"/>
            <a:ext cx="8520600" cy="3920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600">
                <a:solidFill>
                  <a:srgbClr val="FFFFFF"/>
                </a:solidFill>
              </a:rPr>
              <a:t>Ask teachers directly. Be polite and appreciative</a:t>
            </a:r>
            <a:endParaRPr sz="2600">
              <a:solidFill>
                <a:srgbClr val="FFFFFF"/>
              </a:solidFill>
            </a:endParaRPr>
          </a:p>
          <a:p>
            <a:pPr marL="0" lvl="0" indent="0" algn="l" rtl="0">
              <a:spcBef>
                <a:spcPts val="1600"/>
              </a:spcBef>
              <a:spcAft>
                <a:spcPts val="0"/>
              </a:spcAft>
              <a:buNone/>
            </a:pPr>
            <a:r>
              <a:rPr lang="en" sz="2600">
                <a:solidFill>
                  <a:srgbClr val="FFFFFF"/>
                </a:solidFill>
              </a:rPr>
              <a:t>Ask your counselor in an email with a list of your colleges and include how you are submitting the applications: (i.e. LMU/ Common App, UCSB/ UC Apply, SDSU/ Cal State Apply, Boise State/ Independent App)</a:t>
            </a:r>
            <a:endParaRPr sz="2600">
              <a:solidFill>
                <a:srgbClr val="FFFFFF"/>
              </a:solidFill>
            </a:endParaRPr>
          </a:p>
          <a:p>
            <a:pPr marL="0" lvl="0" indent="0" algn="l" rtl="0">
              <a:spcBef>
                <a:spcPts val="1600"/>
              </a:spcBef>
              <a:spcAft>
                <a:spcPts val="1600"/>
              </a:spcAft>
              <a:buNone/>
            </a:pPr>
            <a:r>
              <a:rPr lang="en" sz="2600">
                <a:solidFill>
                  <a:srgbClr val="FFFFFF"/>
                </a:solidFill>
              </a:rPr>
              <a:t>Being clear and having your information to all those supporting you will ensure the best results for you. </a:t>
            </a:r>
            <a:endParaRPr sz="2600">
              <a:solidFill>
                <a:srgbClr val="FFFFFF"/>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Shape 122"/>
        <p:cNvGrpSpPr/>
        <p:nvPr/>
      </p:nvGrpSpPr>
      <p:grpSpPr>
        <a:xfrm>
          <a:off x="0" y="0"/>
          <a:ext cx="0" cy="0"/>
          <a:chOff x="0" y="0"/>
          <a:chExt cx="0" cy="0"/>
        </a:xfrm>
      </p:grpSpPr>
      <p:sp>
        <p:nvSpPr>
          <p:cNvPr id="123" name="Google Shape;123;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                 </a:t>
            </a:r>
            <a:r>
              <a:rPr lang="en" u="sng"/>
              <a:t> APPLICATION WORKSHOPS</a:t>
            </a:r>
            <a:endParaRPr u="sng"/>
          </a:p>
        </p:txBody>
      </p:sp>
      <p:sp>
        <p:nvSpPr>
          <p:cNvPr id="124" name="Google Shape;124;p24"/>
          <p:cNvSpPr txBox="1">
            <a:spLocks noGrp="1"/>
          </p:cNvSpPr>
          <p:nvPr>
            <p:ph type="body" idx="1"/>
          </p:nvPr>
        </p:nvSpPr>
        <p:spPr>
          <a:xfrm>
            <a:off x="93525" y="1017725"/>
            <a:ext cx="8921700" cy="4050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300">
                <a:solidFill>
                  <a:srgbClr val="FFFFFF"/>
                </a:solidFill>
              </a:rPr>
              <a:t>Come to the Counselor Sessions. You can attend as many or as few as you would like/need. </a:t>
            </a:r>
            <a:endParaRPr sz="2300">
              <a:solidFill>
                <a:srgbClr val="FFFFFF"/>
              </a:solidFill>
            </a:endParaRPr>
          </a:p>
          <a:p>
            <a:pPr marL="0" lvl="0" indent="0" algn="l" rtl="0">
              <a:spcBef>
                <a:spcPts val="1600"/>
              </a:spcBef>
              <a:spcAft>
                <a:spcPts val="0"/>
              </a:spcAft>
              <a:buNone/>
            </a:pPr>
            <a:r>
              <a:rPr lang="en" sz="2300">
                <a:solidFill>
                  <a:srgbClr val="FFFFFF"/>
                </a:solidFill>
              </a:rPr>
              <a:t>Sign up via Naviance. Zoom link will be posted there. PW: 2021 Each session is from 2:00-4:00. If you have a 6th period, come in after class. </a:t>
            </a:r>
            <a:endParaRPr sz="2300">
              <a:solidFill>
                <a:srgbClr val="FFFFFF"/>
              </a:solidFill>
            </a:endParaRPr>
          </a:p>
          <a:p>
            <a:pPr marL="0" lvl="0" indent="0" algn="l" rtl="0">
              <a:spcBef>
                <a:spcPts val="1600"/>
              </a:spcBef>
              <a:spcAft>
                <a:spcPts val="0"/>
              </a:spcAft>
              <a:buNone/>
            </a:pPr>
            <a:r>
              <a:rPr lang="en" sz="2300">
                <a:solidFill>
                  <a:srgbClr val="FFFFFF"/>
                </a:solidFill>
              </a:rPr>
              <a:t>DATES: </a:t>
            </a:r>
            <a:r>
              <a:rPr lang="en" sz="2300">
                <a:solidFill>
                  <a:schemeClr val="dk1"/>
                </a:solidFill>
              </a:rPr>
              <a:t>October 20, 21, 27, 28  and  November 3, 4, 10 (Tuesdays/Wednesdays)</a:t>
            </a:r>
            <a:endParaRPr sz="2300">
              <a:solidFill>
                <a:srgbClr val="FFFFFF"/>
              </a:solidFill>
            </a:endParaRPr>
          </a:p>
          <a:p>
            <a:pPr marL="0" lvl="0" indent="0" algn="l" rtl="0">
              <a:spcBef>
                <a:spcPts val="1600"/>
              </a:spcBef>
              <a:spcAft>
                <a:spcPts val="0"/>
              </a:spcAft>
              <a:buNone/>
            </a:pPr>
            <a:r>
              <a:rPr lang="en" sz="2300">
                <a:solidFill>
                  <a:srgbClr val="FFFFFF"/>
                </a:solidFill>
              </a:rPr>
              <a:t>Zoom LInk: </a:t>
            </a:r>
            <a:r>
              <a:rPr lang="en" sz="2300" u="sng">
                <a:solidFill>
                  <a:schemeClr val="hlink"/>
                </a:solidFill>
                <a:hlinkClick r:id="rId3"/>
              </a:rPr>
              <a:t>College Workshops/2021</a:t>
            </a:r>
            <a:r>
              <a:rPr lang="en" sz="2300">
                <a:solidFill>
                  <a:srgbClr val="FFFFFF"/>
                </a:solidFill>
              </a:rPr>
              <a:t>  </a:t>
            </a:r>
            <a:endParaRPr sz="2300">
              <a:solidFill>
                <a:srgbClr val="FFFFFF"/>
              </a:solidFill>
            </a:endParaRPr>
          </a:p>
          <a:p>
            <a:pPr marL="0" lvl="0" indent="0" algn="l" rtl="0">
              <a:spcBef>
                <a:spcPts val="1600"/>
              </a:spcBef>
              <a:spcAft>
                <a:spcPts val="0"/>
              </a:spcAft>
              <a:buNone/>
            </a:pPr>
            <a:endParaRPr sz="2100">
              <a:solidFill>
                <a:srgbClr val="FFFFFF"/>
              </a:solidFill>
            </a:endParaRPr>
          </a:p>
          <a:p>
            <a:pPr marL="0" lvl="0" indent="0" algn="l" rtl="0">
              <a:spcBef>
                <a:spcPts val="1600"/>
              </a:spcBef>
              <a:spcAft>
                <a:spcPts val="1600"/>
              </a:spcAft>
              <a:buNone/>
            </a:pPr>
            <a:endParaRPr sz="2100">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YOUR COUNSELING TEAM</a:t>
            </a:r>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sz="3600" b="1">
                <a:solidFill>
                  <a:srgbClr val="FFFFFF"/>
                </a:solidFill>
              </a:rPr>
              <a:t>BURNS A-D</a:t>
            </a:r>
            <a:endParaRPr sz="3600" b="1">
              <a:solidFill>
                <a:srgbClr val="FFFFFF"/>
              </a:solidFill>
            </a:endParaRPr>
          </a:p>
          <a:p>
            <a:pPr marL="0" lvl="0" indent="0" algn="ctr" rtl="0">
              <a:lnSpc>
                <a:spcPct val="100000"/>
              </a:lnSpc>
              <a:spcBef>
                <a:spcPts val="0"/>
              </a:spcBef>
              <a:spcAft>
                <a:spcPts val="0"/>
              </a:spcAft>
              <a:buNone/>
            </a:pPr>
            <a:r>
              <a:rPr lang="en" sz="3600" b="1">
                <a:solidFill>
                  <a:srgbClr val="FFFFFF"/>
                </a:solidFill>
              </a:rPr>
              <a:t>BURNS A-D</a:t>
            </a:r>
            <a:endParaRPr sz="3600" b="1">
              <a:solidFill>
                <a:srgbClr val="FFFFFF"/>
              </a:solidFill>
            </a:endParaRPr>
          </a:p>
          <a:p>
            <a:pPr marL="0" lvl="0" indent="0" algn="ctr" rtl="0">
              <a:lnSpc>
                <a:spcPct val="100000"/>
              </a:lnSpc>
              <a:spcBef>
                <a:spcPts val="0"/>
              </a:spcBef>
              <a:spcAft>
                <a:spcPts val="0"/>
              </a:spcAft>
              <a:buNone/>
            </a:pPr>
            <a:endParaRPr sz="3600" b="1">
              <a:solidFill>
                <a:srgbClr val="FFFFFF"/>
              </a:solidFill>
            </a:endParaRPr>
          </a:p>
          <a:p>
            <a:pPr marL="0" lvl="0" indent="0" algn="ctr" rtl="0">
              <a:lnSpc>
                <a:spcPct val="100000"/>
              </a:lnSpc>
              <a:spcBef>
                <a:spcPts val="0"/>
              </a:spcBef>
              <a:spcAft>
                <a:spcPts val="0"/>
              </a:spcAft>
              <a:buNone/>
            </a:pPr>
            <a:r>
              <a:rPr lang="en" sz="3600" b="1">
                <a:solidFill>
                  <a:srgbClr val="FFFFFF"/>
                </a:solidFill>
              </a:rPr>
              <a:t>HABRUN  E-K</a:t>
            </a:r>
            <a:endParaRPr sz="3600" b="1">
              <a:solidFill>
                <a:srgbClr val="FFFFFF"/>
              </a:solidFill>
            </a:endParaRPr>
          </a:p>
          <a:p>
            <a:pPr marL="0" lvl="0" indent="0" algn="ctr" rtl="0">
              <a:lnSpc>
                <a:spcPct val="100000"/>
              </a:lnSpc>
              <a:spcBef>
                <a:spcPts val="0"/>
              </a:spcBef>
              <a:spcAft>
                <a:spcPts val="0"/>
              </a:spcAft>
              <a:buNone/>
            </a:pPr>
            <a:endParaRPr sz="3600" b="1">
              <a:solidFill>
                <a:srgbClr val="FFFFFF"/>
              </a:solidFill>
            </a:endParaRPr>
          </a:p>
          <a:p>
            <a:pPr marL="0" lvl="0" indent="0" algn="ctr" rtl="0">
              <a:lnSpc>
                <a:spcPct val="100000"/>
              </a:lnSpc>
              <a:spcBef>
                <a:spcPts val="0"/>
              </a:spcBef>
              <a:spcAft>
                <a:spcPts val="0"/>
              </a:spcAft>
              <a:buNone/>
            </a:pPr>
            <a:r>
              <a:rPr lang="en" sz="3600" b="1">
                <a:solidFill>
                  <a:srgbClr val="FFFFFF"/>
                </a:solidFill>
              </a:rPr>
              <a:t>WOODS L-Q</a:t>
            </a:r>
            <a:endParaRPr sz="3600" b="1">
              <a:solidFill>
                <a:srgbClr val="FFFFFF"/>
              </a:solidFill>
            </a:endParaRPr>
          </a:p>
          <a:p>
            <a:pPr marL="0" lvl="0" indent="0" algn="ctr" rtl="0">
              <a:lnSpc>
                <a:spcPct val="100000"/>
              </a:lnSpc>
              <a:spcBef>
                <a:spcPts val="0"/>
              </a:spcBef>
              <a:spcAft>
                <a:spcPts val="0"/>
              </a:spcAft>
              <a:buNone/>
            </a:pPr>
            <a:endParaRPr sz="3600" b="1">
              <a:solidFill>
                <a:srgbClr val="FFFFFF"/>
              </a:solidFill>
            </a:endParaRPr>
          </a:p>
          <a:p>
            <a:pPr marL="0" lvl="0" indent="0" algn="l" rtl="0">
              <a:spcBef>
                <a:spcPts val="0"/>
              </a:spcBef>
              <a:spcAft>
                <a:spcPts val="1600"/>
              </a:spcAft>
              <a:buNone/>
            </a:pPr>
            <a:endParaRPr sz="2000"/>
          </a:p>
        </p:txBody>
      </p:sp>
      <p:pic>
        <p:nvPicPr>
          <p:cNvPr id="62" name="Google Shape;62;p14"/>
          <p:cNvPicPr preferRelativeResize="0"/>
          <p:nvPr/>
        </p:nvPicPr>
        <p:blipFill>
          <a:blip r:embed="rId3">
            <a:alphaModFix/>
          </a:blip>
          <a:stretch>
            <a:fillRect/>
          </a:stretch>
        </p:blipFill>
        <p:spPr>
          <a:xfrm>
            <a:off x="311700" y="1152475"/>
            <a:ext cx="8114026" cy="3650800"/>
          </a:xfrm>
          <a:prstGeom prst="rect">
            <a:avLst/>
          </a:prstGeom>
          <a:noFill/>
          <a:ln>
            <a:noFill/>
          </a:ln>
        </p:spPr>
      </p:pic>
      <p:sp>
        <p:nvSpPr>
          <p:cNvPr id="63" name="Google Shape;63;p14"/>
          <p:cNvSpPr txBox="1"/>
          <p:nvPr/>
        </p:nvSpPr>
        <p:spPr>
          <a:xfrm>
            <a:off x="831900" y="967825"/>
            <a:ext cx="8312100" cy="4175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endParaRPr sz="3600" b="1">
              <a:solidFill>
                <a:schemeClr val="lt1"/>
              </a:solidFill>
            </a:endParaRPr>
          </a:p>
          <a:p>
            <a:pPr marL="0" lvl="0" indent="0" algn="ctr" rtl="0">
              <a:spcBef>
                <a:spcPts val="0"/>
              </a:spcBef>
              <a:spcAft>
                <a:spcPts val="0"/>
              </a:spcAft>
              <a:buNone/>
            </a:pPr>
            <a:r>
              <a:rPr lang="en" sz="4500" b="1">
                <a:solidFill>
                  <a:srgbClr val="FFFFFF"/>
                </a:solidFill>
              </a:rPr>
              <a:t>BURNS A-D</a:t>
            </a:r>
            <a:endParaRPr sz="4500" b="1">
              <a:solidFill>
                <a:srgbClr val="FFFFFF"/>
              </a:solidFill>
            </a:endParaRPr>
          </a:p>
          <a:p>
            <a:pPr marL="0" lvl="0" indent="0" algn="ctr" rtl="0">
              <a:spcBef>
                <a:spcPts val="0"/>
              </a:spcBef>
              <a:spcAft>
                <a:spcPts val="0"/>
              </a:spcAft>
              <a:buNone/>
            </a:pPr>
            <a:r>
              <a:rPr lang="en" sz="4500" b="1">
                <a:solidFill>
                  <a:srgbClr val="FFFFFF"/>
                </a:solidFill>
              </a:rPr>
              <a:t>HABRUN  E-K</a:t>
            </a:r>
            <a:endParaRPr sz="4500" b="1">
              <a:solidFill>
                <a:srgbClr val="FFFFFF"/>
              </a:solidFill>
            </a:endParaRPr>
          </a:p>
          <a:p>
            <a:pPr marL="0" lvl="0" indent="0" algn="ctr" rtl="0">
              <a:spcBef>
                <a:spcPts val="0"/>
              </a:spcBef>
              <a:spcAft>
                <a:spcPts val="0"/>
              </a:spcAft>
              <a:buNone/>
            </a:pPr>
            <a:r>
              <a:rPr lang="en" sz="4500" b="1">
                <a:solidFill>
                  <a:srgbClr val="FFFFFF"/>
                </a:solidFill>
              </a:rPr>
              <a:t>WOODS L-Q</a:t>
            </a:r>
            <a:endParaRPr sz="4500" b="1">
              <a:solidFill>
                <a:srgbClr val="FFFFFF"/>
              </a:solidFill>
            </a:endParaRPr>
          </a:p>
          <a:p>
            <a:pPr marL="0" lvl="0" indent="0" algn="ctr" rtl="0">
              <a:spcBef>
                <a:spcPts val="0"/>
              </a:spcBef>
              <a:spcAft>
                <a:spcPts val="0"/>
              </a:spcAft>
              <a:buNone/>
            </a:pPr>
            <a:r>
              <a:rPr lang="en" sz="4500" b="1">
                <a:solidFill>
                  <a:srgbClr val="FFFFFF"/>
                </a:solidFill>
              </a:rPr>
              <a:t>PINIER R-Z</a:t>
            </a:r>
            <a:endParaRPr sz="4500" b="1">
              <a:solidFill>
                <a:srgbClr val="FFFFFF"/>
              </a:solidFill>
            </a:endParaRPr>
          </a:p>
          <a:p>
            <a:pPr marL="0" lvl="0" indent="0" algn="ctr" rtl="0">
              <a:spcBef>
                <a:spcPts val="0"/>
              </a:spcBef>
              <a:spcAft>
                <a:spcPts val="0"/>
              </a:spcAft>
              <a:buNone/>
            </a:pPr>
            <a:endParaRPr sz="3600" b="1">
              <a:solidFill>
                <a:schemeClr val="lt1"/>
              </a:solidFill>
            </a:endParaRPr>
          </a:p>
          <a:p>
            <a:pPr marL="0" lvl="0" indent="0" algn="ctr" rtl="0">
              <a:spcBef>
                <a:spcPts val="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Shape 67"/>
        <p:cNvGrpSpPr/>
        <p:nvPr/>
      </p:nvGrpSpPr>
      <p:grpSpPr>
        <a:xfrm>
          <a:off x="0" y="0"/>
          <a:ext cx="0" cy="0"/>
          <a:chOff x="0" y="0"/>
          <a:chExt cx="0" cy="0"/>
        </a:xfrm>
      </p:grpSpPr>
      <p:sp>
        <p:nvSpPr>
          <p:cNvPr id="68" name="Google Shape;68;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a:t>COMMUNICATION AND TASKS TO COMPLETE</a:t>
            </a:r>
            <a:endParaRPr u="sng"/>
          </a:p>
        </p:txBody>
      </p:sp>
      <p:sp>
        <p:nvSpPr>
          <p:cNvPr id="69" name="Google Shape;69;p15"/>
          <p:cNvSpPr txBox="1">
            <a:spLocks noGrp="1"/>
          </p:cNvSpPr>
          <p:nvPr>
            <p:ph type="body" idx="1"/>
          </p:nvPr>
        </p:nvSpPr>
        <p:spPr>
          <a:xfrm>
            <a:off x="311700" y="1017725"/>
            <a:ext cx="8520600" cy="3995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solidFill>
                  <a:srgbClr val="FFFFFF"/>
                </a:solidFill>
              </a:rPr>
              <a:t>NAVIANCE</a:t>
            </a:r>
            <a:endParaRPr sz="2400">
              <a:solidFill>
                <a:srgbClr val="FFFFFF"/>
              </a:solidFill>
            </a:endParaRPr>
          </a:p>
          <a:p>
            <a:pPr marL="0" lvl="0" indent="0" algn="l" rtl="0">
              <a:spcBef>
                <a:spcPts val="1600"/>
              </a:spcBef>
              <a:spcAft>
                <a:spcPts val="0"/>
              </a:spcAft>
              <a:buNone/>
            </a:pPr>
            <a:r>
              <a:rPr lang="en" sz="2400">
                <a:solidFill>
                  <a:srgbClr val="FFFFFF"/>
                </a:solidFill>
              </a:rPr>
              <a:t>	</a:t>
            </a:r>
            <a:r>
              <a:rPr lang="en" sz="2000">
                <a:solidFill>
                  <a:srgbClr val="FFFFFF"/>
                </a:solidFill>
              </a:rPr>
              <a:t>Colleges I’m Applying to - fill in this section, include El Camino for every senior</a:t>
            </a:r>
            <a:endParaRPr sz="2000">
              <a:solidFill>
                <a:srgbClr val="FFFFFF"/>
              </a:solidFill>
            </a:endParaRPr>
          </a:p>
          <a:p>
            <a:pPr marL="0" lvl="0" indent="0" algn="l" rtl="0">
              <a:spcBef>
                <a:spcPts val="1600"/>
              </a:spcBef>
              <a:spcAft>
                <a:spcPts val="0"/>
              </a:spcAft>
              <a:buNone/>
            </a:pPr>
            <a:r>
              <a:rPr lang="en" sz="2000">
                <a:solidFill>
                  <a:srgbClr val="FFFFFF"/>
                </a:solidFill>
              </a:rPr>
              <a:t>	Resume and Brag Sheet - go to “My Stuff” then Surveys to complete Brag Sheet. Once there you will also see Resume as an option in the left menu</a:t>
            </a:r>
            <a:endParaRPr sz="2000">
              <a:solidFill>
                <a:srgbClr val="FFFFFF"/>
              </a:solidFill>
            </a:endParaRPr>
          </a:p>
          <a:p>
            <a:pPr marL="0" lvl="0" indent="0" algn="l" rtl="0">
              <a:spcBef>
                <a:spcPts val="1600"/>
              </a:spcBef>
              <a:spcAft>
                <a:spcPts val="0"/>
              </a:spcAft>
              <a:buNone/>
            </a:pPr>
            <a:r>
              <a:rPr lang="en" sz="2000">
                <a:solidFill>
                  <a:srgbClr val="FFFFFF"/>
                </a:solidFill>
              </a:rPr>
              <a:t>	Scholarship information also found on Naviance</a:t>
            </a:r>
            <a:endParaRPr sz="2000">
              <a:solidFill>
                <a:srgbClr val="FFFFFF"/>
              </a:solidFill>
            </a:endParaRPr>
          </a:p>
          <a:p>
            <a:pPr marL="0" lvl="0" indent="0" algn="l" rtl="0">
              <a:spcBef>
                <a:spcPts val="1600"/>
              </a:spcBef>
              <a:spcAft>
                <a:spcPts val="1600"/>
              </a:spcAft>
              <a:buNone/>
            </a:pPr>
            <a:r>
              <a:rPr lang="en" sz="2000">
                <a:solidFill>
                  <a:srgbClr val="FFFFFF"/>
                </a:solidFill>
              </a:rPr>
              <a:t>	Use Super Match to help narrow college choices as needed</a:t>
            </a:r>
            <a:endParaRPr sz="2000">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a:t>STAY INFORMED</a:t>
            </a:r>
            <a:endParaRPr u="sng"/>
          </a:p>
        </p:txBody>
      </p:sp>
      <p:sp>
        <p:nvSpPr>
          <p:cNvPr id="75" name="Google Shape;75;p16"/>
          <p:cNvSpPr txBox="1">
            <a:spLocks noGrp="1"/>
          </p:cNvSpPr>
          <p:nvPr>
            <p:ph type="body" idx="1"/>
          </p:nvPr>
        </p:nvSpPr>
        <p:spPr>
          <a:xfrm>
            <a:off x="167125" y="1017725"/>
            <a:ext cx="8820000" cy="3791400"/>
          </a:xfrm>
          <a:prstGeom prst="rect">
            <a:avLst/>
          </a:prstGeom>
        </p:spPr>
        <p:txBody>
          <a:bodyPr spcFirstLastPara="1" wrap="square" lIns="91425" tIns="91425" rIns="91425" bIns="91425" anchor="t" anchorCtr="0">
            <a:noAutofit/>
          </a:bodyPr>
          <a:lstStyle/>
          <a:p>
            <a:pPr marL="0" lvl="0" indent="457200" algn="l" rtl="0">
              <a:spcBef>
                <a:spcPts val="0"/>
              </a:spcBef>
              <a:spcAft>
                <a:spcPts val="0"/>
              </a:spcAft>
              <a:buNone/>
            </a:pPr>
            <a:r>
              <a:rPr lang="en" sz="2400">
                <a:solidFill>
                  <a:srgbClr val="FFFFFF"/>
                </a:solidFill>
              </a:rPr>
              <a:t>Check Naviance and your student email often for updates and important deadlines and information</a:t>
            </a:r>
            <a:endParaRPr sz="2400">
              <a:solidFill>
                <a:srgbClr val="FFFFFF"/>
              </a:solidFill>
            </a:endParaRPr>
          </a:p>
          <a:p>
            <a:pPr marL="0" lvl="0" indent="457200" algn="l" rtl="0">
              <a:spcBef>
                <a:spcPts val="1600"/>
              </a:spcBef>
              <a:spcAft>
                <a:spcPts val="0"/>
              </a:spcAft>
              <a:buNone/>
            </a:pPr>
            <a:r>
              <a:rPr lang="en" sz="2400">
                <a:solidFill>
                  <a:srgbClr val="FFFFFF"/>
                </a:solidFill>
              </a:rPr>
              <a:t>Email your counselor with questions and concerns</a:t>
            </a:r>
            <a:endParaRPr sz="2400">
              <a:solidFill>
                <a:srgbClr val="FFFFFF"/>
              </a:solidFill>
            </a:endParaRPr>
          </a:p>
          <a:p>
            <a:pPr marL="0" lvl="0" indent="0" algn="l" rtl="0">
              <a:spcBef>
                <a:spcPts val="1600"/>
              </a:spcBef>
              <a:spcAft>
                <a:spcPts val="0"/>
              </a:spcAft>
              <a:buNone/>
            </a:pPr>
            <a:r>
              <a:rPr lang="en" sz="2400">
                <a:solidFill>
                  <a:srgbClr val="FFFFFF"/>
                </a:solidFill>
              </a:rPr>
              <a:t>	College reps, workshops, and opportunities will be posted on Naviance regularly</a:t>
            </a:r>
            <a:endParaRPr sz="2400">
              <a:solidFill>
                <a:srgbClr val="FFFFFF"/>
              </a:solidFill>
            </a:endParaRPr>
          </a:p>
          <a:p>
            <a:pPr marL="0" lvl="0" indent="0" algn="l" rtl="0">
              <a:spcBef>
                <a:spcPts val="1600"/>
              </a:spcBef>
              <a:spcAft>
                <a:spcPts val="1600"/>
              </a:spcAft>
              <a:buNone/>
            </a:pPr>
            <a:r>
              <a:rPr lang="en" sz="2400">
                <a:solidFill>
                  <a:srgbClr val="FFFFFF"/>
                </a:solidFill>
              </a:rPr>
              <a:t>	</a:t>
            </a:r>
            <a:endParaRPr sz="2400">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Shape 79"/>
        <p:cNvGrpSpPr/>
        <p:nvPr/>
      </p:nvGrpSpPr>
      <p:grpSpPr>
        <a:xfrm>
          <a:off x="0" y="0"/>
          <a:ext cx="0" cy="0"/>
          <a:chOff x="0" y="0"/>
          <a:chExt cx="0" cy="0"/>
        </a:xfrm>
      </p:grpSpPr>
      <p:sp>
        <p:nvSpPr>
          <p:cNvPr id="80" name="Google Shape;80;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a:t>SUPPORT FOR YOUR GOALS</a:t>
            </a:r>
            <a:endParaRPr u="sng"/>
          </a:p>
        </p:txBody>
      </p:sp>
      <p:sp>
        <p:nvSpPr>
          <p:cNvPr id="81" name="Google Shape;81;p17"/>
          <p:cNvSpPr txBox="1">
            <a:spLocks noGrp="1"/>
          </p:cNvSpPr>
          <p:nvPr>
            <p:ph type="body" idx="1"/>
          </p:nvPr>
        </p:nvSpPr>
        <p:spPr>
          <a:xfrm>
            <a:off x="311700" y="1152475"/>
            <a:ext cx="8520600" cy="376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a:solidFill>
                  <a:srgbClr val="FFFFFF"/>
                </a:solidFill>
              </a:rPr>
              <a:t>If you are applying to any two or four year university you </a:t>
            </a:r>
            <a:r>
              <a:rPr lang="en" sz="2200" b="1">
                <a:solidFill>
                  <a:srgbClr val="FFFFFF"/>
                </a:solidFill>
              </a:rPr>
              <a:t>MUST </a:t>
            </a:r>
            <a:r>
              <a:rPr lang="en" sz="2200">
                <a:solidFill>
                  <a:srgbClr val="FFFFFF"/>
                </a:solidFill>
              </a:rPr>
              <a:t>accurately complete your “Colleges I,m Applying to” by </a:t>
            </a:r>
            <a:r>
              <a:rPr lang="en" sz="2200" b="1" u="sng">
                <a:solidFill>
                  <a:srgbClr val="FFFFFF"/>
                </a:solidFill>
              </a:rPr>
              <a:t>October 1st</a:t>
            </a:r>
            <a:r>
              <a:rPr lang="en" sz="2000" b="1" u="sng">
                <a:solidFill>
                  <a:srgbClr val="FFFFFF"/>
                </a:solidFill>
              </a:rPr>
              <a:t> </a:t>
            </a:r>
            <a:endParaRPr sz="2000" b="1" u="sng">
              <a:solidFill>
                <a:srgbClr val="FFFFFF"/>
              </a:solidFill>
            </a:endParaRPr>
          </a:p>
          <a:p>
            <a:pPr marL="0" lvl="0" indent="0" algn="l" rtl="0">
              <a:spcBef>
                <a:spcPts val="1600"/>
              </a:spcBef>
              <a:spcAft>
                <a:spcPts val="0"/>
              </a:spcAft>
              <a:buNone/>
            </a:pPr>
            <a:r>
              <a:rPr lang="en" sz="2000">
                <a:solidFill>
                  <a:srgbClr val="FFFFFF"/>
                </a:solidFill>
              </a:rPr>
              <a:t>If you need any letters of recommendation, you </a:t>
            </a:r>
            <a:r>
              <a:rPr lang="en" sz="2000" b="1">
                <a:solidFill>
                  <a:srgbClr val="FFFFFF"/>
                </a:solidFill>
              </a:rPr>
              <a:t>MUST</a:t>
            </a:r>
            <a:r>
              <a:rPr lang="en" sz="2000">
                <a:solidFill>
                  <a:srgbClr val="FFFFFF"/>
                </a:solidFill>
              </a:rPr>
              <a:t> complete the Resume and Brag Sheet in Naviance and contact teachers directly.</a:t>
            </a:r>
            <a:endParaRPr sz="2000">
              <a:solidFill>
                <a:srgbClr val="FFFFFF"/>
              </a:solidFill>
            </a:endParaRPr>
          </a:p>
          <a:p>
            <a:pPr marL="0" lvl="0" indent="0" algn="l" rtl="0">
              <a:spcBef>
                <a:spcPts val="1600"/>
              </a:spcBef>
              <a:spcAft>
                <a:spcPts val="0"/>
              </a:spcAft>
              <a:buNone/>
            </a:pPr>
            <a:r>
              <a:rPr lang="en" sz="2000">
                <a:solidFill>
                  <a:srgbClr val="FFFFFF"/>
                </a:solidFill>
              </a:rPr>
              <a:t>Y</a:t>
            </a:r>
            <a:r>
              <a:rPr lang="en" sz="2300">
                <a:solidFill>
                  <a:srgbClr val="FFFFFF"/>
                </a:solidFill>
              </a:rPr>
              <a:t>ou </a:t>
            </a:r>
            <a:r>
              <a:rPr lang="en" sz="2300" b="1">
                <a:solidFill>
                  <a:srgbClr val="FFFFFF"/>
                </a:solidFill>
              </a:rPr>
              <a:t>MUST</a:t>
            </a:r>
            <a:r>
              <a:rPr lang="en" sz="2300">
                <a:solidFill>
                  <a:srgbClr val="FFFFFF"/>
                </a:solidFill>
              </a:rPr>
              <a:t> email your counselor by </a:t>
            </a:r>
            <a:r>
              <a:rPr lang="en" sz="2300" b="1">
                <a:solidFill>
                  <a:srgbClr val="FFFFFF"/>
                </a:solidFill>
              </a:rPr>
              <a:t>Oct 1st </a:t>
            </a:r>
            <a:r>
              <a:rPr lang="en" sz="2300">
                <a:solidFill>
                  <a:srgbClr val="FFFFFF"/>
                </a:solidFill>
              </a:rPr>
              <a:t>or your required documents will not be sent to your universities. </a:t>
            </a:r>
            <a:endParaRPr sz="2300">
              <a:solidFill>
                <a:srgbClr val="FFFFFF"/>
              </a:solidFill>
            </a:endParaRPr>
          </a:p>
          <a:p>
            <a:pPr marL="0" lvl="0" indent="0" algn="l" rtl="0">
              <a:spcBef>
                <a:spcPts val="1600"/>
              </a:spcBef>
              <a:spcAft>
                <a:spcPts val="1600"/>
              </a:spcAft>
              <a:buNone/>
            </a:pPr>
            <a:endParaRPr sz="2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Shape 85"/>
        <p:cNvGrpSpPr/>
        <p:nvPr/>
      </p:nvGrpSpPr>
      <p:grpSpPr>
        <a:xfrm>
          <a:off x="0" y="0"/>
          <a:ext cx="0" cy="0"/>
          <a:chOff x="0" y="0"/>
          <a:chExt cx="0" cy="0"/>
        </a:xfrm>
      </p:grpSpPr>
      <p:sp>
        <p:nvSpPr>
          <p:cNvPr id="86" name="Google Shape;86;p18"/>
          <p:cNvSpPr txBox="1">
            <a:spLocks noGrp="1"/>
          </p:cNvSpPr>
          <p:nvPr>
            <p:ph type="title"/>
          </p:nvPr>
        </p:nvSpPr>
        <p:spPr>
          <a:xfrm>
            <a:off x="311700" y="445025"/>
            <a:ext cx="8520600" cy="436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RESOURCES</a:t>
            </a:r>
            <a:endParaRPr/>
          </a:p>
        </p:txBody>
      </p:sp>
      <p:sp>
        <p:nvSpPr>
          <p:cNvPr id="87" name="Google Shape;87;p18"/>
          <p:cNvSpPr txBox="1">
            <a:spLocks noGrp="1"/>
          </p:cNvSpPr>
          <p:nvPr>
            <p:ph type="body" idx="1"/>
          </p:nvPr>
        </p:nvSpPr>
        <p:spPr>
          <a:xfrm>
            <a:off x="311700" y="1327950"/>
            <a:ext cx="8520600" cy="3611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solidFill>
                  <a:srgbClr val="FFFFFF"/>
                </a:solidFill>
              </a:rPr>
              <a:t>Tutorials for College Applications  </a:t>
            </a:r>
            <a:endParaRPr sz="2000">
              <a:solidFill>
                <a:srgbClr val="FFFFFF"/>
              </a:solidFill>
            </a:endParaRPr>
          </a:p>
          <a:p>
            <a:pPr marL="0" lvl="0" indent="0" algn="l" rtl="0">
              <a:spcBef>
                <a:spcPts val="1600"/>
              </a:spcBef>
              <a:spcAft>
                <a:spcPts val="0"/>
              </a:spcAft>
              <a:buNone/>
            </a:pPr>
            <a:r>
              <a:rPr lang="en" sz="2000">
                <a:solidFill>
                  <a:srgbClr val="FFFFFF"/>
                </a:solidFill>
              </a:rPr>
              <a:t>University of California (UC Apply) </a:t>
            </a:r>
            <a:r>
              <a:rPr lang="en" sz="1400">
                <a:solidFill>
                  <a:srgbClr val="FFFFFF"/>
                </a:solidFill>
              </a:rPr>
              <a:t> </a:t>
            </a:r>
            <a:r>
              <a:rPr lang="en" sz="2000" u="sng">
                <a:solidFill>
                  <a:srgbClr val="1155CC"/>
                </a:solidFill>
                <a:highlight>
                  <a:srgbClr val="FFFFFF"/>
                </a:highlight>
                <a:hlinkClick r:id="rId3">
                  <a:extLst>
                    <a:ext uri="{A12FA001-AC4F-418D-AE19-62706E023703}">
                      <ahyp:hlinkClr xmlns:ahyp="http://schemas.microsoft.com/office/drawing/2018/hyperlinkcolor" val="tx"/>
                    </a:ext>
                  </a:extLst>
                </a:hlinkClick>
              </a:rPr>
              <a:t>https://www.youtube.com/channel/UCiy9I9n2v81vo1j3jokZ-7g</a:t>
            </a:r>
            <a:endParaRPr sz="2000">
              <a:solidFill>
                <a:srgbClr val="073763"/>
              </a:solidFill>
              <a:highlight>
                <a:srgbClr val="FFFFFF"/>
              </a:highlight>
            </a:endParaRPr>
          </a:p>
          <a:p>
            <a:pPr marL="0" lvl="0" indent="0" algn="l" rtl="0">
              <a:spcBef>
                <a:spcPts val="1600"/>
              </a:spcBef>
              <a:spcAft>
                <a:spcPts val="0"/>
              </a:spcAft>
              <a:buNone/>
            </a:pPr>
            <a:r>
              <a:rPr lang="en" sz="2000">
                <a:solidFill>
                  <a:srgbClr val="FFFFFF"/>
                </a:solidFill>
              </a:rPr>
              <a:t>The Common Application</a:t>
            </a:r>
            <a:endParaRPr sz="2000">
              <a:solidFill>
                <a:srgbClr val="073763"/>
              </a:solidFill>
              <a:highlight>
                <a:srgbClr val="FFFFFF"/>
              </a:highlight>
            </a:endParaRPr>
          </a:p>
          <a:p>
            <a:pPr marL="0" lvl="0" indent="0" algn="l" rtl="0">
              <a:spcBef>
                <a:spcPts val="1600"/>
              </a:spcBef>
              <a:spcAft>
                <a:spcPts val="0"/>
              </a:spcAft>
              <a:buNone/>
            </a:pPr>
            <a:r>
              <a:rPr lang="en" sz="2000" u="sng">
                <a:solidFill>
                  <a:schemeClr val="hlink"/>
                </a:solidFill>
                <a:highlight>
                  <a:srgbClr val="FFFFFF"/>
                </a:highlight>
                <a:hlinkClick r:id="rId4"/>
              </a:rPr>
              <a:t>https://www.commonapp.org/apply/first-time-studen</a:t>
            </a:r>
            <a:r>
              <a:rPr lang="en" sz="2000" u="sng">
                <a:solidFill>
                  <a:schemeClr val="hlink"/>
                </a:solidFill>
                <a:highlight>
                  <a:srgbClr val="FFFFFF"/>
                </a:highlight>
                <a:hlinkClick r:id="rId4"/>
              </a:rPr>
              <a:t>ts</a:t>
            </a:r>
            <a:endParaRPr sz="2000">
              <a:solidFill>
                <a:srgbClr val="073763"/>
              </a:solidFill>
              <a:highlight>
                <a:srgbClr val="FFFFFF"/>
              </a:highlight>
            </a:endParaRPr>
          </a:p>
          <a:p>
            <a:pPr marL="0" lvl="0" indent="0" algn="l" rtl="0">
              <a:spcBef>
                <a:spcPts val="1600"/>
              </a:spcBef>
              <a:spcAft>
                <a:spcPts val="1600"/>
              </a:spcAft>
              <a:buNone/>
            </a:pPr>
            <a:r>
              <a:rPr lang="en" sz="2000">
                <a:solidFill>
                  <a:srgbClr val="FFFFFF"/>
                </a:solidFill>
              </a:rPr>
              <a:t>CSU Apply opens Oct.1st</a:t>
            </a:r>
            <a:endParaRPr sz="2000">
              <a:solidFill>
                <a:srgbClr val="073763"/>
              </a:solidFill>
              <a:highlight>
                <a:srgbClr val="FFFFFF"/>
              </a:highlight>
            </a:endParaRPr>
          </a:p>
        </p:txBody>
      </p:sp>
      <p:sp>
        <p:nvSpPr>
          <p:cNvPr id="88" name="Google Shape;88;p18"/>
          <p:cNvSpPr txBox="1"/>
          <p:nvPr/>
        </p:nvSpPr>
        <p:spPr>
          <a:xfrm rot="-119">
            <a:off x="149625" y="130153"/>
            <a:ext cx="8682600" cy="861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Shape 92"/>
        <p:cNvGrpSpPr/>
        <p:nvPr/>
      </p:nvGrpSpPr>
      <p:grpSpPr>
        <a:xfrm>
          <a:off x="0" y="0"/>
          <a:ext cx="0" cy="0"/>
          <a:chOff x="0" y="0"/>
          <a:chExt cx="0" cy="0"/>
        </a:xfrm>
      </p:grpSpPr>
      <p:sp>
        <p:nvSpPr>
          <p:cNvPr id="93" name="Google Shape;93;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RESOUCES CONTINUED</a:t>
            </a:r>
            <a:endParaRPr/>
          </a:p>
        </p:txBody>
      </p:sp>
      <p:sp>
        <p:nvSpPr>
          <p:cNvPr id="94" name="Google Shape;94;p19"/>
          <p:cNvSpPr txBox="1">
            <a:spLocks noGrp="1"/>
          </p:cNvSpPr>
          <p:nvPr>
            <p:ph type="body" idx="1"/>
          </p:nvPr>
        </p:nvSpPr>
        <p:spPr>
          <a:xfrm>
            <a:off x="311700" y="1178325"/>
            <a:ext cx="8832300" cy="3815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a:solidFill>
                  <a:srgbClr val="000000"/>
                </a:solidFill>
                <a:highlight>
                  <a:srgbClr val="F5F4E7"/>
                </a:highlight>
                <a:latin typeface="Verdana"/>
                <a:ea typeface="Verdana"/>
                <a:cs typeface="Verdana"/>
                <a:sym typeface="Verdana"/>
              </a:rPr>
              <a:t>uc</a:t>
            </a:r>
            <a:r>
              <a:rPr lang="en" sz="1900" b="1">
                <a:solidFill>
                  <a:srgbClr val="000000"/>
                </a:solidFill>
                <a:highlight>
                  <a:srgbClr val="F5F4E7"/>
                </a:highlight>
                <a:latin typeface="Verdana"/>
                <a:ea typeface="Verdana"/>
                <a:cs typeface="Verdana"/>
                <a:sym typeface="Verdana"/>
              </a:rPr>
              <a:t> Applications</a:t>
            </a:r>
            <a:endParaRPr sz="1900" b="1">
              <a:solidFill>
                <a:srgbClr val="000000"/>
              </a:solidFill>
              <a:highlight>
                <a:srgbClr val="F5F4E7"/>
              </a:highlight>
              <a:latin typeface="Verdana"/>
              <a:ea typeface="Verdana"/>
              <a:cs typeface="Verdana"/>
              <a:sym typeface="Verdana"/>
            </a:endParaRPr>
          </a:p>
          <a:p>
            <a:pPr marL="0" lvl="0" indent="0" algn="l" rtl="0">
              <a:spcBef>
                <a:spcPts val="0"/>
              </a:spcBef>
              <a:spcAft>
                <a:spcPts val="0"/>
              </a:spcAft>
              <a:buNone/>
            </a:pPr>
            <a:r>
              <a:rPr lang="en" sz="1900" u="sng">
                <a:solidFill>
                  <a:srgbClr val="000000"/>
                </a:solidFill>
                <a:highlight>
                  <a:srgbClr val="F5F4E7"/>
                </a:highlight>
                <a:latin typeface="Verdana"/>
                <a:ea typeface="Verdana"/>
                <a:cs typeface="Verdana"/>
                <a:sym typeface="Verdana"/>
                <a:hlinkClick r:id="rId3">
                  <a:extLst>
                    <a:ext uri="{A12FA001-AC4F-418D-AE19-62706E023703}">
                      <ahyp:hlinkClr xmlns:ahyp="http://schemas.microsoft.com/office/drawing/2018/hyperlinkcolor" val="tx"/>
                    </a:ext>
                  </a:extLst>
                </a:hlinkClick>
              </a:rPr>
              <a:t>A Brief Introduction to the UC Application</a:t>
            </a:r>
            <a:endParaRPr sz="1900" u="sng">
              <a:solidFill>
                <a:srgbClr val="000000"/>
              </a:solidFill>
              <a:highlight>
                <a:srgbClr val="F5F4E7"/>
              </a:highlight>
              <a:latin typeface="Verdana"/>
              <a:ea typeface="Verdana"/>
              <a:cs typeface="Verdana"/>
              <a:sym typeface="Verdana"/>
            </a:endParaRPr>
          </a:p>
          <a:p>
            <a:pPr marL="0" lvl="0" indent="0" algn="l" rtl="0">
              <a:spcBef>
                <a:spcPts val="0"/>
              </a:spcBef>
              <a:spcAft>
                <a:spcPts val="0"/>
              </a:spcAft>
              <a:buNone/>
            </a:pPr>
            <a:r>
              <a:rPr lang="en" sz="1900" u="sng">
                <a:solidFill>
                  <a:srgbClr val="000000"/>
                </a:solidFill>
                <a:highlight>
                  <a:srgbClr val="F5F4E7"/>
                </a:highlight>
                <a:latin typeface="Verdana"/>
                <a:ea typeface="Verdana"/>
                <a:cs typeface="Verdana"/>
                <a:sym typeface="Verdana"/>
                <a:hlinkClick r:id="rId4">
                  <a:extLst>
                    <a:ext uri="{A12FA001-AC4F-418D-AE19-62706E023703}">
                      <ahyp:hlinkClr xmlns:ahyp="http://schemas.microsoft.com/office/drawing/2018/hyperlinkcolor" val="tx"/>
                    </a:ext>
                  </a:extLst>
                </a:hlinkClick>
              </a:rPr>
              <a:t>Resources to Complete the Application</a:t>
            </a:r>
            <a:endParaRPr sz="1900" u="sng">
              <a:solidFill>
                <a:srgbClr val="000000"/>
              </a:solidFill>
              <a:highlight>
                <a:srgbClr val="F5F4E7"/>
              </a:highlight>
              <a:latin typeface="Verdana"/>
              <a:ea typeface="Verdana"/>
              <a:cs typeface="Verdana"/>
              <a:sym typeface="Verdana"/>
            </a:endParaRPr>
          </a:p>
          <a:p>
            <a:pPr marL="0" lvl="0" indent="0" algn="l" rtl="0">
              <a:spcBef>
                <a:spcPts val="0"/>
              </a:spcBef>
              <a:spcAft>
                <a:spcPts val="0"/>
              </a:spcAft>
              <a:buNone/>
            </a:pPr>
            <a:r>
              <a:rPr lang="en" sz="1900" u="sng">
                <a:solidFill>
                  <a:srgbClr val="000000"/>
                </a:solidFill>
                <a:highlight>
                  <a:srgbClr val="F5F4E7"/>
                </a:highlight>
                <a:latin typeface="Verdana"/>
                <a:ea typeface="Verdana"/>
                <a:cs typeface="Verdana"/>
                <a:sym typeface="Verdana"/>
                <a:hlinkClick r:id="rId5">
                  <a:extLst>
                    <a:ext uri="{A12FA001-AC4F-418D-AE19-62706E023703}">
                      <ahyp:hlinkClr xmlns:ahyp="http://schemas.microsoft.com/office/drawing/2018/hyperlinkcolor" val="tx"/>
                    </a:ext>
                  </a:extLst>
                </a:hlinkClick>
              </a:rPr>
              <a:t>UC Insight Questions</a:t>
            </a:r>
            <a:endParaRPr sz="1900" u="sng">
              <a:solidFill>
                <a:srgbClr val="000000"/>
              </a:solidFill>
              <a:highlight>
                <a:srgbClr val="F5F4E7"/>
              </a:highlight>
              <a:latin typeface="Verdana"/>
              <a:ea typeface="Verdana"/>
              <a:cs typeface="Verdana"/>
              <a:sym typeface="Verdana"/>
            </a:endParaRPr>
          </a:p>
          <a:p>
            <a:pPr marL="0" lvl="0" indent="0" algn="l" rtl="0">
              <a:spcBef>
                <a:spcPts val="0"/>
              </a:spcBef>
              <a:spcAft>
                <a:spcPts val="0"/>
              </a:spcAft>
              <a:buNone/>
            </a:pPr>
            <a:r>
              <a:rPr lang="en" sz="1900" u="sng">
                <a:solidFill>
                  <a:srgbClr val="000000"/>
                </a:solidFill>
                <a:highlight>
                  <a:srgbClr val="F5F4E7"/>
                </a:highlight>
                <a:latin typeface="Verdana"/>
                <a:ea typeface="Verdana"/>
                <a:cs typeface="Verdana"/>
                <a:sym typeface="Verdana"/>
                <a:hlinkClick r:id="rId6">
                  <a:extLst>
                    <a:ext uri="{A12FA001-AC4F-418D-AE19-62706E023703}">
                      <ahyp:hlinkClr xmlns:ahyp="http://schemas.microsoft.com/office/drawing/2018/hyperlinkcolor" val="tx"/>
                    </a:ext>
                  </a:extLst>
                </a:hlinkClick>
              </a:rPr>
              <a:t>Tips and Examples</a:t>
            </a:r>
            <a:endParaRPr sz="1900" u="sng">
              <a:solidFill>
                <a:srgbClr val="000000"/>
              </a:solidFill>
              <a:highlight>
                <a:srgbClr val="F5F4E7"/>
              </a:highlight>
              <a:latin typeface="Verdana"/>
              <a:ea typeface="Verdana"/>
              <a:cs typeface="Verdana"/>
              <a:sym typeface="Verdana"/>
            </a:endParaRPr>
          </a:p>
          <a:p>
            <a:pPr marL="0" lvl="0" indent="0" algn="l" rtl="0">
              <a:spcBef>
                <a:spcPts val="0"/>
              </a:spcBef>
              <a:spcAft>
                <a:spcPts val="0"/>
              </a:spcAft>
              <a:buNone/>
            </a:pPr>
            <a:endParaRPr sz="800" b="1">
              <a:solidFill>
                <a:srgbClr val="000000"/>
              </a:solidFill>
              <a:highlight>
                <a:srgbClr val="F5F4E7"/>
              </a:highlight>
              <a:latin typeface="Verdana"/>
              <a:ea typeface="Verdana"/>
              <a:cs typeface="Verdana"/>
              <a:sym typeface="Verdana"/>
            </a:endParaRPr>
          </a:p>
          <a:p>
            <a:pPr marL="0" lvl="0" indent="0" algn="l" rtl="0">
              <a:spcBef>
                <a:spcPts val="1600"/>
              </a:spcBef>
              <a:spcAft>
                <a:spcPts val="0"/>
              </a:spcAft>
              <a:buNone/>
            </a:pPr>
            <a:r>
              <a:rPr lang="en" sz="2000" b="1">
                <a:solidFill>
                  <a:srgbClr val="000000"/>
                </a:solidFill>
                <a:highlight>
                  <a:srgbClr val="F5F4E7"/>
                </a:highlight>
                <a:latin typeface="Verdana"/>
                <a:ea typeface="Verdana"/>
                <a:cs typeface="Verdana"/>
                <a:sym typeface="Verdana"/>
              </a:rPr>
              <a:t>The Common Application</a:t>
            </a:r>
            <a:endParaRPr sz="2000" b="1">
              <a:solidFill>
                <a:srgbClr val="000000"/>
              </a:solidFill>
              <a:highlight>
                <a:srgbClr val="F5F4E7"/>
              </a:highlight>
              <a:latin typeface="Verdana"/>
              <a:ea typeface="Verdana"/>
              <a:cs typeface="Verdana"/>
              <a:sym typeface="Verdana"/>
            </a:endParaRPr>
          </a:p>
          <a:p>
            <a:pPr marL="0" lvl="0" indent="0" algn="l" rtl="0">
              <a:spcBef>
                <a:spcPts val="0"/>
              </a:spcBef>
              <a:spcAft>
                <a:spcPts val="0"/>
              </a:spcAft>
              <a:buNone/>
            </a:pPr>
            <a:r>
              <a:rPr lang="en" sz="2000" u="sng">
                <a:solidFill>
                  <a:srgbClr val="000000"/>
                </a:solidFill>
                <a:highlight>
                  <a:srgbClr val="F5F4E7"/>
                </a:highlight>
                <a:latin typeface="Verdana"/>
                <a:ea typeface="Verdana"/>
                <a:cs typeface="Verdana"/>
                <a:sym typeface="Verdana"/>
                <a:hlinkClick r:id="rId7">
                  <a:extLst>
                    <a:ext uri="{A12FA001-AC4F-418D-AE19-62706E023703}">
                      <ahyp:hlinkClr xmlns:ahyp="http://schemas.microsoft.com/office/drawing/2018/hyperlinkcolor" val="tx"/>
                    </a:ext>
                  </a:extLst>
                </a:hlinkClick>
              </a:rPr>
              <a:t>Common App Ready</a:t>
            </a:r>
            <a:endParaRPr sz="2000" u="sng">
              <a:solidFill>
                <a:srgbClr val="000000"/>
              </a:solidFill>
              <a:highlight>
                <a:srgbClr val="F5F4E7"/>
              </a:highlight>
              <a:latin typeface="Verdana"/>
              <a:ea typeface="Verdana"/>
              <a:cs typeface="Verdana"/>
              <a:sym typeface="Verdana"/>
            </a:endParaRPr>
          </a:p>
          <a:p>
            <a:pPr marL="0" lvl="0" indent="0" algn="l" rtl="0">
              <a:spcBef>
                <a:spcPts val="0"/>
              </a:spcBef>
              <a:spcAft>
                <a:spcPts val="0"/>
              </a:spcAft>
              <a:buNone/>
            </a:pPr>
            <a:r>
              <a:rPr lang="en" sz="2000" u="sng">
                <a:solidFill>
                  <a:srgbClr val="000000"/>
                </a:solidFill>
                <a:highlight>
                  <a:srgbClr val="F5F4E7"/>
                </a:highlight>
                <a:latin typeface="Verdana"/>
                <a:ea typeface="Verdana"/>
                <a:cs typeface="Verdana"/>
                <a:sym typeface="Verdana"/>
                <a:hlinkClick r:id="rId8">
                  <a:extLst>
                    <a:ext uri="{A12FA001-AC4F-418D-AE19-62706E023703}">
                      <ahyp:hlinkClr xmlns:ahyp="http://schemas.microsoft.com/office/drawing/2018/hyperlinkcolor" val="tx"/>
                    </a:ext>
                  </a:extLst>
                </a:hlinkClick>
              </a:rPr>
              <a:t>Common App Essay Prompts</a:t>
            </a:r>
            <a:r>
              <a:rPr lang="en" sz="2000">
                <a:solidFill>
                  <a:srgbClr val="000000"/>
                </a:solidFill>
                <a:highlight>
                  <a:srgbClr val="F5F4E7"/>
                </a:highlight>
                <a:latin typeface="Verdana"/>
                <a:ea typeface="Verdana"/>
                <a:cs typeface="Verdana"/>
                <a:sym typeface="Verdana"/>
              </a:rPr>
              <a:t> (650 word limit)</a:t>
            </a:r>
            <a:endParaRPr sz="2000">
              <a:solidFill>
                <a:srgbClr val="000000"/>
              </a:solidFill>
              <a:highlight>
                <a:srgbClr val="F5F4E7"/>
              </a:highlight>
              <a:latin typeface="Verdana"/>
              <a:ea typeface="Verdana"/>
              <a:cs typeface="Verdana"/>
              <a:sym typeface="Verdana"/>
            </a:endParaRPr>
          </a:p>
          <a:p>
            <a:pPr marL="0" lvl="0" indent="0" algn="l" rtl="0">
              <a:spcBef>
                <a:spcPts val="0"/>
              </a:spcBef>
              <a:spcAft>
                <a:spcPts val="0"/>
              </a:spcAft>
              <a:buNone/>
            </a:pPr>
            <a:r>
              <a:rPr lang="en" sz="2000" u="sng">
                <a:solidFill>
                  <a:srgbClr val="000000"/>
                </a:solidFill>
                <a:highlight>
                  <a:srgbClr val="F5F4E7"/>
                </a:highlight>
                <a:latin typeface="Verdana"/>
                <a:ea typeface="Verdana"/>
                <a:cs typeface="Verdana"/>
                <a:sym typeface="Verdana"/>
                <a:hlinkClick r:id="rId9">
                  <a:extLst>
                    <a:ext uri="{A12FA001-AC4F-418D-AE19-62706E023703}">
                      <ahyp:hlinkClr xmlns:ahyp="http://schemas.microsoft.com/office/drawing/2018/hyperlinkcolor" val="tx"/>
                    </a:ext>
                  </a:extLst>
                </a:hlinkClick>
              </a:rPr>
              <a:t>Common App Essay Exampl</a:t>
            </a:r>
            <a:r>
              <a:rPr lang="en" sz="2000" u="sng">
                <a:solidFill>
                  <a:schemeClr val="hlink"/>
                </a:solidFill>
                <a:highlight>
                  <a:srgbClr val="F5F4E7"/>
                </a:highlight>
                <a:latin typeface="Verdana"/>
                <a:ea typeface="Verdana"/>
                <a:cs typeface="Verdana"/>
                <a:sym typeface="Verdana"/>
                <a:hlinkClick r:id="rId9"/>
              </a:rPr>
              <a:t>e</a:t>
            </a:r>
            <a:endParaRPr sz="2000" u="sng">
              <a:solidFill>
                <a:schemeClr val="hlink"/>
              </a:solidFill>
              <a:highlight>
                <a:srgbClr val="F5F4E7"/>
              </a:highlight>
              <a:latin typeface="Verdana"/>
              <a:ea typeface="Verdana"/>
              <a:cs typeface="Verdana"/>
              <a:sym typeface="Verdana"/>
            </a:endParaRPr>
          </a:p>
          <a:p>
            <a:pPr marL="0" lvl="0" indent="0" algn="l" rtl="0">
              <a:spcBef>
                <a:spcPts val="0"/>
              </a:spcBef>
              <a:spcAft>
                <a:spcPts val="0"/>
              </a:spcAft>
              <a:buNone/>
            </a:pPr>
            <a:endParaRPr sz="800" b="1">
              <a:solidFill>
                <a:srgbClr val="000000"/>
              </a:solidFill>
              <a:highlight>
                <a:srgbClr val="F5F4E7"/>
              </a:highlight>
              <a:latin typeface="Verdana"/>
              <a:ea typeface="Verdana"/>
              <a:cs typeface="Verdana"/>
              <a:sym typeface="Verdana"/>
            </a:endParaRPr>
          </a:p>
          <a:p>
            <a:pPr marL="0" lvl="0" indent="0" algn="l" rtl="0">
              <a:spcBef>
                <a:spcPts val="1600"/>
              </a:spcBef>
              <a:spcAft>
                <a:spcPts val="1600"/>
              </a:spcAft>
              <a:buNone/>
            </a:pPr>
            <a:r>
              <a:rPr lang="en" sz="800" b="1">
                <a:solidFill>
                  <a:srgbClr val="000000"/>
                </a:solidFill>
                <a:highlight>
                  <a:srgbClr val="F5F4E7"/>
                </a:highlight>
                <a:latin typeface="Verdana"/>
                <a:ea typeface="Verdana"/>
                <a:cs typeface="Verdana"/>
                <a:sym typeface="Verdana"/>
              </a:rPr>
              <a:t>   </a:t>
            </a:r>
            <a:endParaRPr sz="32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Shape 98"/>
        <p:cNvGrpSpPr/>
        <p:nvPr/>
      </p:nvGrpSpPr>
      <p:grpSpPr>
        <a:xfrm>
          <a:off x="0" y="0"/>
          <a:ext cx="0" cy="0"/>
          <a:chOff x="0" y="0"/>
          <a:chExt cx="0" cy="0"/>
        </a:xfrm>
      </p:grpSpPr>
      <p:sp>
        <p:nvSpPr>
          <p:cNvPr id="99" name="Google Shape;99;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a:t>RESOURCES CONTINUED.</a:t>
            </a:r>
            <a:r>
              <a:rPr lang="en"/>
              <a:t>..</a:t>
            </a:r>
            <a:endParaRPr/>
          </a:p>
        </p:txBody>
      </p:sp>
      <p:sp>
        <p:nvSpPr>
          <p:cNvPr id="100" name="Google Shape;100;p20"/>
          <p:cNvSpPr txBox="1">
            <a:spLocks noGrp="1"/>
          </p:cNvSpPr>
          <p:nvPr>
            <p:ph type="body" idx="1"/>
          </p:nvPr>
        </p:nvSpPr>
        <p:spPr>
          <a:xfrm>
            <a:off x="311700" y="1152475"/>
            <a:ext cx="8520600" cy="3990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a:solidFill>
                  <a:srgbClr val="000000"/>
                </a:solidFill>
                <a:highlight>
                  <a:srgbClr val="F5F4E7"/>
                </a:highlight>
                <a:latin typeface="Verdana"/>
                <a:ea typeface="Verdana"/>
                <a:cs typeface="Verdana"/>
                <a:sym typeface="Verdana"/>
              </a:rPr>
              <a:t>Coalition</a:t>
            </a:r>
            <a:endParaRPr sz="2400" b="1">
              <a:solidFill>
                <a:srgbClr val="000000"/>
              </a:solidFill>
              <a:highlight>
                <a:srgbClr val="F5F4E7"/>
              </a:highlight>
              <a:latin typeface="Verdana"/>
              <a:ea typeface="Verdana"/>
              <a:cs typeface="Verdana"/>
              <a:sym typeface="Verdana"/>
            </a:endParaRPr>
          </a:p>
          <a:p>
            <a:pPr marL="0" lvl="0" indent="0" algn="l" rtl="0">
              <a:spcBef>
                <a:spcPts val="0"/>
              </a:spcBef>
              <a:spcAft>
                <a:spcPts val="0"/>
              </a:spcAft>
              <a:buNone/>
            </a:pPr>
            <a:r>
              <a:rPr lang="en" sz="2300" u="sng">
                <a:solidFill>
                  <a:srgbClr val="000000"/>
                </a:solidFill>
                <a:highlight>
                  <a:srgbClr val="F5F4E7"/>
                </a:highlight>
                <a:latin typeface="Verdana"/>
                <a:ea typeface="Verdana"/>
                <a:cs typeface="Verdana"/>
                <a:sym typeface="Verdana"/>
                <a:hlinkClick r:id="rId3">
                  <a:extLst>
                    <a:ext uri="{A12FA001-AC4F-418D-AE19-62706E023703}">
                      <ahyp:hlinkClr xmlns:ahyp="http://schemas.microsoft.com/office/drawing/2018/hyperlinkcolor" val="tx"/>
                    </a:ext>
                  </a:extLst>
                </a:hlinkClick>
              </a:rPr>
              <a:t>Coalition Essay Prompts</a:t>
            </a:r>
            <a:endParaRPr sz="2300" u="sng">
              <a:solidFill>
                <a:srgbClr val="000000"/>
              </a:solidFill>
              <a:highlight>
                <a:srgbClr val="F5F4E7"/>
              </a:highlight>
              <a:latin typeface="Verdana"/>
              <a:ea typeface="Verdana"/>
              <a:cs typeface="Verdana"/>
              <a:sym typeface="Verdana"/>
            </a:endParaRPr>
          </a:p>
          <a:p>
            <a:pPr marL="0" lvl="0" indent="0" algn="l" rtl="0">
              <a:spcBef>
                <a:spcPts val="0"/>
              </a:spcBef>
              <a:spcAft>
                <a:spcPts val="0"/>
              </a:spcAft>
              <a:buNone/>
            </a:pPr>
            <a:r>
              <a:rPr lang="en" sz="2300" u="sng">
                <a:solidFill>
                  <a:srgbClr val="000000"/>
                </a:solidFill>
                <a:highlight>
                  <a:srgbClr val="F5F4E7"/>
                </a:highlight>
                <a:latin typeface="Verdana"/>
                <a:ea typeface="Verdana"/>
                <a:cs typeface="Verdana"/>
                <a:sym typeface="Verdana"/>
                <a:hlinkClick r:id="rId4">
                  <a:extLst>
                    <a:ext uri="{A12FA001-AC4F-418D-AE19-62706E023703}">
                      <ahyp:hlinkClr xmlns:ahyp="http://schemas.microsoft.com/office/drawing/2018/hyperlinkcolor" val="tx"/>
                    </a:ext>
                  </a:extLst>
                </a:hlinkClick>
              </a:rPr>
              <a:t>Intro to My Coaltion</a:t>
            </a:r>
            <a:endParaRPr sz="2300" u="sng">
              <a:solidFill>
                <a:srgbClr val="000000"/>
              </a:solidFill>
              <a:highlight>
                <a:srgbClr val="F5F4E7"/>
              </a:highlight>
              <a:latin typeface="Verdana"/>
              <a:ea typeface="Verdana"/>
              <a:cs typeface="Verdana"/>
              <a:sym typeface="Verdana"/>
            </a:endParaRPr>
          </a:p>
          <a:p>
            <a:pPr marL="0" lvl="0" indent="0" algn="l" rtl="0">
              <a:spcBef>
                <a:spcPts val="0"/>
              </a:spcBef>
              <a:spcAft>
                <a:spcPts val="0"/>
              </a:spcAft>
              <a:buNone/>
            </a:pPr>
            <a:r>
              <a:rPr lang="en" sz="2300">
                <a:solidFill>
                  <a:srgbClr val="000000"/>
                </a:solidFill>
                <a:highlight>
                  <a:srgbClr val="F5F4E7"/>
                </a:highlight>
                <a:latin typeface="Verdana"/>
                <a:ea typeface="Verdana"/>
                <a:cs typeface="Verdana"/>
                <a:sym typeface="Verdana"/>
              </a:rPr>
              <a:t> </a:t>
            </a:r>
            <a:endParaRPr sz="2300">
              <a:solidFill>
                <a:srgbClr val="000000"/>
              </a:solidFill>
              <a:highlight>
                <a:srgbClr val="F5F4E7"/>
              </a:highlight>
              <a:latin typeface="Verdana"/>
              <a:ea typeface="Verdana"/>
              <a:cs typeface="Verdana"/>
              <a:sym typeface="Verdana"/>
            </a:endParaRPr>
          </a:p>
          <a:p>
            <a:pPr marL="0" lvl="0" indent="0" algn="l" rtl="0">
              <a:spcBef>
                <a:spcPts val="0"/>
              </a:spcBef>
              <a:spcAft>
                <a:spcPts val="0"/>
              </a:spcAft>
              <a:buNone/>
            </a:pPr>
            <a:r>
              <a:rPr lang="en" sz="2300" b="1">
                <a:solidFill>
                  <a:srgbClr val="000000"/>
                </a:solidFill>
                <a:highlight>
                  <a:srgbClr val="F5F4E7"/>
                </a:highlight>
                <a:latin typeface="Verdana"/>
                <a:ea typeface="Verdana"/>
                <a:cs typeface="Verdana"/>
                <a:sym typeface="Verdana"/>
              </a:rPr>
              <a:t>Independent</a:t>
            </a:r>
            <a:endParaRPr sz="2300" b="1">
              <a:solidFill>
                <a:srgbClr val="000000"/>
              </a:solidFill>
              <a:highlight>
                <a:srgbClr val="F5F4E7"/>
              </a:highlight>
              <a:latin typeface="Verdana"/>
              <a:ea typeface="Verdana"/>
              <a:cs typeface="Verdana"/>
              <a:sym typeface="Verdana"/>
            </a:endParaRPr>
          </a:p>
          <a:p>
            <a:pPr marL="0" lvl="0" indent="0" algn="l" rtl="0">
              <a:spcBef>
                <a:spcPts val="0"/>
              </a:spcBef>
              <a:spcAft>
                <a:spcPts val="0"/>
              </a:spcAft>
              <a:buNone/>
            </a:pPr>
            <a:r>
              <a:rPr lang="en" sz="2300" u="sng">
                <a:solidFill>
                  <a:srgbClr val="000000"/>
                </a:solidFill>
                <a:highlight>
                  <a:srgbClr val="F5F4E7"/>
                </a:highlight>
                <a:latin typeface="Verdana"/>
                <a:ea typeface="Verdana"/>
                <a:cs typeface="Verdana"/>
                <a:sym typeface="Verdana"/>
                <a:hlinkClick r:id="rId5">
                  <a:extLst>
                    <a:ext uri="{A12FA001-AC4F-418D-AE19-62706E023703}">
                      <ahyp:hlinkClr xmlns:ahyp="http://schemas.microsoft.com/office/drawing/2018/hyperlinkcolor" val="tx"/>
                    </a:ext>
                  </a:extLst>
                </a:hlinkClick>
              </a:rPr>
              <a:t>Examples of independent prompts</a:t>
            </a:r>
            <a:endParaRPr sz="2300" u="sng">
              <a:solidFill>
                <a:srgbClr val="000000"/>
              </a:solidFill>
              <a:highlight>
                <a:srgbClr val="F5F4E7"/>
              </a:highlight>
              <a:latin typeface="Verdana"/>
              <a:ea typeface="Verdana"/>
              <a:cs typeface="Verdana"/>
              <a:sym typeface="Verdana"/>
            </a:endParaRPr>
          </a:p>
          <a:p>
            <a:pPr marL="0" lvl="0" indent="0" algn="l" rtl="0">
              <a:spcBef>
                <a:spcPts val="0"/>
              </a:spcBef>
              <a:spcAft>
                <a:spcPts val="0"/>
              </a:spcAft>
              <a:buNone/>
            </a:pPr>
            <a:endParaRPr sz="2300" u="sng">
              <a:solidFill>
                <a:srgbClr val="000000"/>
              </a:solidFill>
              <a:highlight>
                <a:srgbClr val="F5F4E7"/>
              </a:highlight>
              <a:latin typeface="Verdana"/>
              <a:ea typeface="Verdana"/>
              <a:cs typeface="Verdana"/>
              <a:sym typeface="Verdana"/>
            </a:endParaRPr>
          </a:p>
          <a:p>
            <a:pPr marL="0" lvl="0" indent="0" algn="l" rtl="0">
              <a:spcBef>
                <a:spcPts val="0"/>
              </a:spcBef>
              <a:spcAft>
                <a:spcPts val="0"/>
              </a:spcAft>
              <a:buNone/>
            </a:pPr>
            <a:r>
              <a:rPr lang="en" sz="2300" b="1" u="sng">
                <a:solidFill>
                  <a:srgbClr val="000000"/>
                </a:solidFill>
                <a:highlight>
                  <a:srgbClr val="F5F4E7"/>
                </a:highlight>
                <a:latin typeface="Verdana"/>
                <a:ea typeface="Verdana"/>
                <a:cs typeface="Verdana"/>
                <a:sym typeface="Verdana"/>
              </a:rPr>
              <a:t>Financial Aid Applications- Open October 1st</a:t>
            </a:r>
            <a:endParaRPr sz="2300" b="1" u="sng">
              <a:solidFill>
                <a:srgbClr val="000000"/>
              </a:solidFill>
              <a:highlight>
                <a:srgbClr val="F5F4E7"/>
              </a:highlight>
              <a:latin typeface="Verdana"/>
              <a:ea typeface="Verdana"/>
              <a:cs typeface="Verdana"/>
              <a:sym typeface="Verdana"/>
            </a:endParaRPr>
          </a:p>
          <a:p>
            <a:pPr marL="0" lvl="0" indent="0" algn="l" rtl="0">
              <a:spcBef>
                <a:spcPts val="0"/>
              </a:spcBef>
              <a:spcAft>
                <a:spcPts val="0"/>
              </a:spcAft>
              <a:buNone/>
            </a:pPr>
            <a:r>
              <a:rPr lang="en" sz="2300" u="sng">
                <a:solidFill>
                  <a:srgbClr val="000000"/>
                </a:solidFill>
                <a:highlight>
                  <a:srgbClr val="F5F4E7"/>
                </a:highlight>
                <a:latin typeface="Verdana"/>
                <a:ea typeface="Verdana"/>
                <a:cs typeface="Verdana"/>
                <a:sym typeface="Verdana"/>
                <a:hlinkClick r:id="rId6">
                  <a:extLst>
                    <a:ext uri="{A12FA001-AC4F-418D-AE19-62706E023703}">
                      <ahyp:hlinkClr xmlns:ahyp="http://schemas.microsoft.com/office/drawing/2018/hyperlinkcolor" val="tx"/>
                    </a:ext>
                  </a:extLst>
                </a:hlinkClick>
              </a:rPr>
              <a:t>Apply for Financial Aid</a:t>
            </a:r>
            <a:endParaRPr sz="2300" u="sng">
              <a:solidFill>
                <a:srgbClr val="000000"/>
              </a:solidFill>
              <a:highlight>
                <a:srgbClr val="F5F4E7"/>
              </a:highlight>
              <a:latin typeface="Verdana"/>
              <a:ea typeface="Verdana"/>
              <a:cs typeface="Verdana"/>
              <a:sym typeface="Verdana"/>
            </a:endParaRPr>
          </a:p>
          <a:p>
            <a:pPr marL="0" lvl="0" indent="0" algn="l" rtl="0">
              <a:spcBef>
                <a:spcPts val="0"/>
              </a:spcBef>
              <a:spcAft>
                <a:spcPts val="0"/>
              </a:spcAft>
              <a:buNone/>
            </a:pPr>
            <a:endParaRPr sz="2300">
              <a:solidFill>
                <a:srgbClr val="000000"/>
              </a:solidFill>
              <a:highlight>
                <a:srgbClr val="F5F4E7"/>
              </a:highlight>
              <a:latin typeface="Verdana"/>
              <a:ea typeface="Verdana"/>
              <a:cs typeface="Verdana"/>
              <a:sym typeface="Verdana"/>
            </a:endParaRPr>
          </a:p>
          <a:p>
            <a:pPr marL="0" lvl="0" indent="0" algn="l" rtl="0">
              <a:spcBef>
                <a:spcPts val="0"/>
              </a:spcBef>
              <a:spcAft>
                <a:spcPts val="0"/>
              </a:spcAft>
              <a:buNone/>
            </a:pPr>
            <a:endParaRPr sz="3300"/>
          </a:p>
          <a:p>
            <a:pPr marL="0" lvl="0" indent="0" algn="l" rtl="0">
              <a:spcBef>
                <a:spcPts val="1600"/>
              </a:spcBef>
              <a:spcAft>
                <a:spcPts val="16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Shape 104"/>
        <p:cNvGrpSpPr/>
        <p:nvPr/>
      </p:nvGrpSpPr>
      <p:grpSpPr>
        <a:xfrm>
          <a:off x="0" y="0"/>
          <a:ext cx="0" cy="0"/>
          <a:chOff x="0" y="0"/>
          <a:chExt cx="0" cy="0"/>
        </a:xfrm>
      </p:grpSpPr>
      <p:sp>
        <p:nvSpPr>
          <p:cNvPr id="105" name="Google Shape;105;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a:t>INFORMATION YOU NEED FOR COLLEGE APPS</a:t>
            </a:r>
            <a:endParaRPr u="sng"/>
          </a:p>
        </p:txBody>
      </p:sp>
      <p:sp>
        <p:nvSpPr>
          <p:cNvPr id="106" name="Google Shape;106;p21"/>
          <p:cNvSpPr txBox="1">
            <a:spLocks noGrp="1"/>
          </p:cNvSpPr>
          <p:nvPr>
            <p:ph type="body" idx="1"/>
          </p:nvPr>
        </p:nvSpPr>
        <p:spPr>
          <a:xfrm>
            <a:off x="311700" y="1017725"/>
            <a:ext cx="8520600" cy="3901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solidFill>
                  <a:srgbClr val="FFFFFF"/>
                </a:solidFill>
              </a:rPr>
              <a:t>Your 2021 Senior Class Size is:  300</a:t>
            </a:r>
            <a:endParaRPr sz="2400">
              <a:solidFill>
                <a:srgbClr val="FFFFFF"/>
              </a:solidFill>
            </a:endParaRPr>
          </a:p>
          <a:p>
            <a:pPr marL="0" lvl="0" indent="0" algn="l" rtl="0">
              <a:spcBef>
                <a:spcPts val="1600"/>
              </a:spcBef>
              <a:spcAft>
                <a:spcPts val="0"/>
              </a:spcAft>
              <a:buNone/>
            </a:pPr>
            <a:r>
              <a:rPr lang="en" sz="2400">
                <a:solidFill>
                  <a:srgbClr val="FFFFFF"/>
                </a:solidFill>
              </a:rPr>
              <a:t>El Segundo High School ranks students by percentage and that percentage is by Decile. </a:t>
            </a:r>
            <a:endParaRPr sz="2400">
              <a:solidFill>
                <a:srgbClr val="FFFFFF"/>
              </a:solidFill>
            </a:endParaRPr>
          </a:p>
          <a:p>
            <a:pPr marL="0" lvl="0" indent="0" algn="l" rtl="0">
              <a:spcBef>
                <a:spcPts val="1600"/>
              </a:spcBef>
              <a:spcAft>
                <a:spcPts val="0"/>
              </a:spcAft>
              <a:buNone/>
            </a:pPr>
            <a:r>
              <a:rPr lang="en" sz="2400">
                <a:solidFill>
                  <a:srgbClr val="FFFFFF"/>
                </a:solidFill>
              </a:rPr>
              <a:t>We use a 4.00 weighted GPA scale with AP and Honors courses given the weighted grade point. </a:t>
            </a:r>
            <a:endParaRPr sz="2400">
              <a:solidFill>
                <a:srgbClr val="FFFFFF"/>
              </a:solidFill>
            </a:endParaRPr>
          </a:p>
          <a:p>
            <a:pPr marL="0" lvl="0" indent="0" algn="l" rtl="0">
              <a:spcBef>
                <a:spcPts val="1600"/>
              </a:spcBef>
              <a:spcAft>
                <a:spcPts val="1600"/>
              </a:spcAft>
              <a:buNone/>
            </a:pPr>
            <a:r>
              <a:rPr lang="en" sz="2400">
                <a:solidFill>
                  <a:srgbClr val="FFFFFF"/>
                </a:solidFill>
              </a:rPr>
              <a:t>If you need your percentile rank, please email your counselor directly and she will get it to you. </a:t>
            </a:r>
            <a:endParaRPr sz="2400">
              <a:solidFill>
                <a:srgbClr val="FFFFFF"/>
              </a:solidFill>
            </a:endParaRPr>
          </a:p>
        </p:txBody>
      </p:sp>
    </p:spTree>
  </p:cSld>
  <p:clrMapOvr>
    <a:masterClrMapping/>
  </p:clrMapOvr>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682</Words>
  <Application>Microsoft Office PowerPoint</Application>
  <PresentationFormat>On-screen Show (16:9)</PresentationFormat>
  <Paragraphs>77</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Verdana</vt:lpstr>
      <vt:lpstr>Simple Dark</vt:lpstr>
      <vt:lpstr>     Class of 2021</vt:lpstr>
      <vt:lpstr>YOUR COUNSELING TEAM</vt:lpstr>
      <vt:lpstr>COMMUNICATION AND TASKS TO COMPLETE</vt:lpstr>
      <vt:lpstr>STAY INFORMED</vt:lpstr>
      <vt:lpstr>SUPPORT FOR YOUR GOALS</vt:lpstr>
      <vt:lpstr>RESOURCES</vt:lpstr>
      <vt:lpstr>RESOUCES CONTINUED</vt:lpstr>
      <vt:lpstr>RESOURCES CONTINUED...</vt:lpstr>
      <vt:lpstr>INFORMATION YOU NEED FOR COLLEGE APPS</vt:lpstr>
      <vt:lpstr>                  WHAT’S NEW THIS YEAR</vt:lpstr>
      <vt:lpstr>           LETTERS OF RECOMMENDATION</vt:lpstr>
      <vt:lpstr>                  APPLICATION WORKSHOPS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 of 2021</dc:title>
  <dc:creator>Rachael Gerber</dc:creator>
  <cp:lastModifiedBy>Rachael Gerber</cp:lastModifiedBy>
  <cp:revision>1</cp:revision>
  <dcterms:modified xsi:type="dcterms:W3CDTF">2020-09-16T20:23:20Z</dcterms:modified>
</cp:coreProperties>
</file>